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0"/>
  </p:notesMasterIdLst>
  <p:sldIdLst>
    <p:sldId id="256" r:id="rId2"/>
    <p:sldId id="309" r:id="rId3"/>
    <p:sldId id="258" r:id="rId4"/>
    <p:sldId id="306" r:id="rId5"/>
    <p:sldId id="311" r:id="rId6"/>
    <p:sldId id="310" r:id="rId7"/>
    <p:sldId id="315" r:id="rId8"/>
    <p:sldId id="312" r:id="rId9"/>
    <p:sldId id="319" r:id="rId10"/>
    <p:sldId id="317" r:id="rId11"/>
    <p:sldId id="320" r:id="rId12"/>
    <p:sldId id="316" r:id="rId13"/>
    <p:sldId id="321" r:id="rId14"/>
    <p:sldId id="324" r:id="rId15"/>
    <p:sldId id="323" r:id="rId16"/>
    <p:sldId id="325" r:id="rId17"/>
    <p:sldId id="326" r:id="rId18"/>
    <p:sldId id="327" r:id="rId19"/>
    <p:sldId id="328" r:id="rId20"/>
    <p:sldId id="329" r:id="rId21"/>
    <p:sldId id="330" r:id="rId22"/>
    <p:sldId id="331" r:id="rId23"/>
    <p:sldId id="332" r:id="rId24"/>
    <p:sldId id="333" r:id="rId25"/>
    <p:sldId id="336" r:id="rId26"/>
    <p:sldId id="339" r:id="rId27"/>
    <p:sldId id="340" r:id="rId28"/>
    <p:sldId id="345" r:id="rId29"/>
    <p:sldId id="344" r:id="rId30"/>
    <p:sldId id="342" r:id="rId31"/>
    <p:sldId id="334" r:id="rId32"/>
    <p:sldId id="365" r:id="rId33"/>
    <p:sldId id="422" r:id="rId34"/>
    <p:sldId id="348" r:id="rId35"/>
    <p:sldId id="361" r:id="rId36"/>
    <p:sldId id="360" r:id="rId37"/>
    <p:sldId id="349" r:id="rId38"/>
    <p:sldId id="346" r:id="rId39"/>
    <p:sldId id="347" r:id="rId40"/>
    <p:sldId id="368" r:id="rId41"/>
    <p:sldId id="370" r:id="rId42"/>
    <p:sldId id="353" r:id="rId43"/>
    <p:sldId id="358" r:id="rId44"/>
    <p:sldId id="354" r:id="rId45"/>
    <p:sldId id="356" r:id="rId46"/>
    <p:sldId id="366" r:id="rId47"/>
    <p:sldId id="357" r:id="rId48"/>
    <p:sldId id="369" r:id="rId49"/>
    <p:sldId id="371" r:id="rId50"/>
    <p:sldId id="372" r:id="rId51"/>
    <p:sldId id="373" r:id="rId52"/>
    <p:sldId id="375" r:id="rId53"/>
    <p:sldId id="376" r:id="rId54"/>
    <p:sldId id="378" r:id="rId55"/>
    <p:sldId id="380" r:id="rId56"/>
    <p:sldId id="381" r:id="rId57"/>
    <p:sldId id="382" r:id="rId58"/>
    <p:sldId id="406" r:id="rId59"/>
    <p:sldId id="400" r:id="rId60"/>
    <p:sldId id="407" r:id="rId61"/>
    <p:sldId id="385" r:id="rId62"/>
    <p:sldId id="408" r:id="rId63"/>
    <p:sldId id="403" r:id="rId64"/>
    <p:sldId id="409" r:id="rId65"/>
    <p:sldId id="404" r:id="rId66"/>
    <p:sldId id="410" r:id="rId67"/>
    <p:sldId id="405" r:id="rId68"/>
    <p:sldId id="390" r:id="rId69"/>
    <p:sldId id="391" r:id="rId70"/>
    <p:sldId id="392" r:id="rId71"/>
    <p:sldId id="393" r:id="rId72"/>
    <p:sldId id="394" r:id="rId73"/>
    <p:sldId id="395" r:id="rId74"/>
    <p:sldId id="396" r:id="rId75"/>
    <p:sldId id="397" r:id="rId76"/>
    <p:sldId id="398" r:id="rId77"/>
    <p:sldId id="399" r:id="rId78"/>
    <p:sldId id="411" r:id="rId79"/>
    <p:sldId id="413" r:id="rId80"/>
    <p:sldId id="412" r:id="rId81"/>
    <p:sldId id="414" r:id="rId82"/>
    <p:sldId id="415" r:id="rId83"/>
    <p:sldId id="416" r:id="rId84"/>
    <p:sldId id="417" r:id="rId85"/>
    <p:sldId id="418" r:id="rId86"/>
    <p:sldId id="419" r:id="rId87"/>
    <p:sldId id="420" r:id="rId88"/>
    <p:sldId id="421" r:id="rId8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5FAB"/>
    <a:srgbClr val="006E75"/>
    <a:srgbClr val="E35742"/>
    <a:srgbClr val="EFA088"/>
    <a:srgbClr val="4F89CA"/>
    <a:srgbClr val="4B82C0"/>
    <a:srgbClr val="4288C8"/>
    <a:srgbClr val="97B5DE"/>
    <a:srgbClr val="7F99BB"/>
    <a:srgbClr val="A2CE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/>
      <a:tcStyle>
        <a:tcBdr/>
        <a:fill>
          <a:solidFill>
            <a:srgbClr val="FFE8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/>
      <a:tcStyle>
        <a:tcBdr/>
        <a:fill>
          <a:solidFill>
            <a:srgbClr val="E9E9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firstCol>
    <a:la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62"/>
    <p:restoredTop sz="87465"/>
  </p:normalViewPr>
  <p:slideViewPr>
    <p:cSldViewPr snapToGrid="0" snapToObjects="1">
      <p:cViewPr>
        <p:scale>
          <a:sx n="141" d="100"/>
          <a:sy n="141" d="100"/>
        </p:scale>
        <p:origin x="144" y="-48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8" name="Shape 15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616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13138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66057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82160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ts et citrons vert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22" name="Titre de la présentation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Titre de la présentation</a:t>
            </a:r>
          </a:p>
        </p:txBody>
      </p:sp>
      <p:sp>
        <p:nvSpPr>
          <p:cNvPr id="23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7690" y="1106137"/>
            <a:ext cx="21968621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/>
            </a:lvl5pPr>
          </a:lstStyle>
          <a:p>
            <a:r>
              <a:t>Auteur et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Texte niveau 1…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6500" y="11609909"/>
            <a:ext cx="21971000" cy="1116953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Sous-titre de la présentation</a:t>
            </a:r>
          </a:p>
        </p:txBody>
      </p:sp>
      <p:sp>
        <p:nvSpPr>
          <p:cNvPr id="2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430024" y="10675453"/>
            <a:ext cx="2020005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/>
            </a:lvl5pPr>
          </a:lstStyle>
          <a:p>
            <a:r>
              <a:t>Attribution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Texte niveau 1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753923" y="4939860"/>
            <a:ext cx="20876154" cy="3836281"/>
          </a:xfrm>
          <a:prstGeom prst="rect">
            <a:avLst/>
          </a:prstGeom>
        </p:spPr>
        <p:txBody>
          <a:bodyPr numCol="1" spcCol="38100"/>
          <a:lstStyle>
            <a:lvl1pPr marL="469900" indent="-300876">
              <a:spcBef>
                <a:spcPts val="0"/>
              </a:spcBef>
              <a:buSzTx/>
              <a:buNone/>
              <a:defRPr sz="8500" spc="-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« Citation notable »</a:t>
            </a:r>
          </a:p>
        </p:txBody>
      </p:sp>
      <p:sp>
        <p:nvSpPr>
          <p:cNvPr id="11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l de salade avec du riz frit, des œufs durs et des baguette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5" name="Bol avec des beignets de saumon, de la salade et du houmo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6" name="Bol de pâtes pappardelle avec du beurre maître d’hôtel, des noisettes grillées et des lamelles de parmesan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l de salade avec du riz frit, des œufs durs et des baguette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3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e du titre"/>
          <p:cNvSpPr txBox="1">
            <a:spLocks noGrp="1"/>
          </p:cNvSpPr>
          <p:nvPr>
            <p:ph type="title"/>
          </p:nvPr>
        </p:nvSpPr>
        <p:spPr>
          <a:xfrm>
            <a:off x="3048000" y="2244725"/>
            <a:ext cx="18288000" cy="4775202"/>
          </a:xfrm>
          <a:prstGeom prst="rect">
            <a:avLst/>
          </a:prstGeom>
        </p:spPr>
        <p:txBody>
          <a:bodyPr lIns="91438" tIns="91438" rIns="91438" bIns="91438" anchor="b"/>
          <a:lstStyle>
            <a:lvl1pPr algn="ctr" defTabSz="1828800">
              <a:lnSpc>
                <a:spcPct val="90000"/>
              </a:lnSpc>
              <a:defRPr sz="12000" b="0" spc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Texte du titre</a:t>
            </a:r>
          </a:p>
        </p:txBody>
      </p:sp>
      <p:sp>
        <p:nvSpPr>
          <p:cNvPr id="150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 lIns="91438" tIns="91438" rIns="91438" bIns="91438" numCol="1" spcCol="38100"/>
          <a:lstStyle>
            <a:lvl1pPr marL="0" indent="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0" indent="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0" indent="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0" indent="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0" indent="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51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22203054" y="12835871"/>
            <a:ext cx="504546" cy="483908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utre titre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l avec des beignets de saumon, de la salade et du houmo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33" name="Titre de diapositiv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anchor="b"/>
          <a:lstStyle/>
          <a:p>
            <a:r>
              <a:t>Titre de diapositive</a:t>
            </a:r>
          </a:p>
        </p:txBody>
      </p:sp>
      <p:sp>
        <p:nvSpPr>
          <p:cNvPr id="34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Sous-titre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re de diapositiv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/>
          <a:lstStyle/>
          <a:p>
            <a:r>
              <a:t>Titre de diapositive</a:t>
            </a:r>
          </a:p>
        </p:txBody>
      </p:sp>
      <p:sp>
        <p:nvSpPr>
          <p:cNvPr id="43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Sous-titre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Texte niveau 1…"/>
          <p:cNvSpPr txBox="1">
            <a:spLocks noGrp="1"/>
          </p:cNvSpPr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/>
          <a:p>
            <a:r>
              <a:t>Texte de puce de diapositive</a:t>
            </a:r>
          </a:p>
        </p:txBody>
      </p:sp>
      <p:sp>
        <p:nvSpPr>
          <p:cNvPr id="4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e niveau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de puce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re de section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Titre de section</a:t>
            </a:r>
          </a:p>
        </p:txBody>
      </p:sp>
      <p:sp>
        <p:nvSpPr>
          <p:cNvPr id="72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seu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re de diapositiv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50"/>
          </a:xfrm>
          <a:prstGeom prst="rect">
            <a:avLst/>
          </a:prstGeom>
        </p:spPr>
        <p:txBody>
          <a:bodyPr/>
          <a:lstStyle/>
          <a:p>
            <a:r>
              <a:t>Titre de diapositive</a:t>
            </a:r>
          </a:p>
        </p:txBody>
      </p:sp>
      <p:sp>
        <p:nvSpPr>
          <p:cNvPr id="80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Sous-titre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rdre du j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re de l’ordre du jour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Titre de l’ordre du jour</a:t>
            </a:r>
          </a:p>
        </p:txBody>
      </p:sp>
      <p:sp>
        <p:nvSpPr>
          <p:cNvPr id="89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Sous-titre de l’ordre du jour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Texte niveau 1…"/>
          <p:cNvSpPr txBox="1">
            <a:spLocks noGrp="1"/>
          </p:cNvSpPr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99"/>
            </a:lvl1pPr>
          </a:lstStyle>
          <a:p>
            <a:r>
              <a:t>Rubriques de l’ordre du jour</a:t>
            </a:r>
          </a:p>
        </p:txBody>
      </p:sp>
      <p:sp>
        <p:nvSpPr>
          <p:cNvPr id="9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écla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Déclaration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it import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e niveau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6"/>
            <a:ext cx="21971000" cy="7241586"/>
          </a:xfrm>
          <a:prstGeom prst="rect">
            <a:avLst/>
          </a:prstGeom>
        </p:spPr>
        <p:txBody>
          <a:bodyPr numCol="1" spcCol="38100"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Données clés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Données clés</a:t>
            </a:r>
          </a:p>
        </p:txBody>
      </p:sp>
      <p:sp>
        <p:nvSpPr>
          <p:cNvPr id="10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niveau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2" spcCol="1098550">
            <a:normAutofit/>
          </a:bodyPr>
          <a:lstStyle/>
          <a:p>
            <a:r>
              <a:t>Texte de puce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Texte du titre"/>
          <p:cNvSpPr txBox="1">
            <a:spLocks noGrp="1"/>
          </p:cNvSpPr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Texte du titre</a:t>
            </a:r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</p:sldLayoutIdLst>
  <p:transition spd="med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titleStyle>
    <p:bodyStyle>
      <a:lvl1pPr marL="609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1219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1828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2438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30480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3657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4267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4876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5486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youtu.be/X9BrFxJYimk" TargetMode="External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.png"/><Relationship Id="rId7" Type="http://schemas.openxmlformats.org/officeDocument/2006/relationships/hyperlink" Target="https://youtu.be/tLdkbCZ0dg8?t=1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6" Type="http://schemas.openxmlformats.org/officeDocument/2006/relationships/hyperlink" Target="Lien%20externe%20:%20https:/youtu.be/tLdkbCZ0dg8" TargetMode="External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youtu.be/a8AkOUl97pQ" TargetMode="External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9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0.pn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4" Type="http://schemas.openxmlformats.org/officeDocument/2006/relationships/image" Target="../media/image85.sv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7.sv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svg"/><Relationship Id="rId4" Type="http://schemas.openxmlformats.org/officeDocument/2006/relationships/image" Target="../media/image85.svg"/><Relationship Id="rId9" Type="http://schemas.openxmlformats.org/officeDocument/2006/relationships/image" Target="../media/image9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10" Type="http://schemas.openxmlformats.org/officeDocument/2006/relationships/image" Target="../media/image91.svg"/><Relationship Id="rId4" Type="http://schemas.openxmlformats.org/officeDocument/2006/relationships/image" Target="../media/image85.svg"/><Relationship Id="rId9" Type="http://schemas.openxmlformats.org/officeDocument/2006/relationships/image" Target="../media/image90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10" Type="http://schemas.openxmlformats.org/officeDocument/2006/relationships/image" Target="../media/image91.svg"/><Relationship Id="rId4" Type="http://schemas.openxmlformats.org/officeDocument/2006/relationships/image" Target="../media/image85.svg"/><Relationship Id="rId9" Type="http://schemas.openxmlformats.org/officeDocument/2006/relationships/image" Target="../media/image90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10" Type="http://schemas.openxmlformats.org/officeDocument/2006/relationships/image" Target="../media/image91.svg"/><Relationship Id="rId4" Type="http://schemas.openxmlformats.org/officeDocument/2006/relationships/image" Target="../media/image85.svg"/><Relationship Id="rId9" Type="http://schemas.openxmlformats.org/officeDocument/2006/relationships/image" Target="../media/image9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2.png"/><Relationship Id="rId5" Type="http://schemas.openxmlformats.org/officeDocument/2006/relationships/image" Target="../media/image101.svg"/><Relationship Id="rId4" Type="http://schemas.openxmlformats.org/officeDocument/2006/relationships/image" Target="../media/image10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3.svg"/><Relationship Id="rId5" Type="http://schemas.openxmlformats.org/officeDocument/2006/relationships/image" Target="../media/image102.png"/><Relationship Id="rId4" Type="http://schemas.openxmlformats.org/officeDocument/2006/relationships/image" Target="../media/image101.sv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3.svg"/><Relationship Id="rId5" Type="http://schemas.openxmlformats.org/officeDocument/2006/relationships/image" Target="../media/image102.png"/><Relationship Id="rId10" Type="http://schemas.openxmlformats.org/officeDocument/2006/relationships/image" Target="../media/image107.svg"/><Relationship Id="rId4" Type="http://schemas.openxmlformats.org/officeDocument/2006/relationships/image" Target="../media/image101.svg"/><Relationship Id="rId9" Type="http://schemas.openxmlformats.org/officeDocument/2006/relationships/image" Target="../media/image10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sv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4.svg"/><Relationship Id="rId5" Type="http://schemas.openxmlformats.org/officeDocument/2006/relationships/image" Target="../media/image113.png"/><Relationship Id="rId4" Type="http://schemas.openxmlformats.org/officeDocument/2006/relationships/image" Target="../media/image112.sv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3.svg"/><Relationship Id="rId5" Type="http://schemas.openxmlformats.org/officeDocument/2006/relationships/image" Target="../media/image132.png"/><Relationship Id="rId4" Type="http://schemas.openxmlformats.org/officeDocument/2006/relationships/image" Target="../media/image131.sv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sv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3.svg"/><Relationship Id="rId5" Type="http://schemas.openxmlformats.org/officeDocument/2006/relationships/image" Target="../media/image132.png"/><Relationship Id="rId4" Type="http://schemas.openxmlformats.org/officeDocument/2006/relationships/image" Target="../media/image131.sv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8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ZoneTexte 9"/>
          <p:cNvSpPr txBox="1"/>
          <p:nvPr/>
        </p:nvSpPr>
        <p:spPr>
          <a:xfrm>
            <a:off x="2315042" y="6257835"/>
            <a:ext cx="20259208" cy="12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8" tIns="91438" rIns="91438" bIns="91438">
            <a:spAutoFit/>
          </a:bodyPr>
          <a:lstStyle>
            <a:lvl1pPr algn="l" defTabSz="1828800">
              <a:defRPr sz="6600">
                <a:solidFill>
                  <a:srgbClr val="3853CB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lvl1pPr>
          </a:lstStyle>
          <a:p>
            <a:r>
              <a:rPr lang="fr-FR" dirty="0"/>
              <a:t>Acculturation aux enjeux de cybersécurité</a:t>
            </a:r>
          </a:p>
        </p:txBody>
      </p:sp>
      <p:sp>
        <p:nvSpPr>
          <p:cNvPr id="161" name="ZoneTexte 10"/>
          <p:cNvSpPr txBox="1"/>
          <p:nvPr/>
        </p:nvSpPr>
        <p:spPr>
          <a:xfrm>
            <a:off x="2315042" y="7861437"/>
            <a:ext cx="18807598" cy="800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8" tIns="91438" rIns="91438" bIns="91438">
            <a:spAutoFit/>
          </a:bodyPr>
          <a:lstStyle>
            <a:lvl1pPr algn="l" defTabSz="1828800">
              <a:defRPr sz="40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lvl1pPr>
          </a:lstStyle>
          <a:p>
            <a:r>
              <a:rPr lang="fr-FR" dirty="0"/>
              <a:t>Présentation accompagnant le livret « former à la cybersécurité »</a:t>
            </a:r>
            <a:endParaRPr dirty="0"/>
          </a:p>
        </p:txBody>
      </p:sp>
      <p:pic>
        <p:nvPicPr>
          <p:cNvPr id="162" name="Image 8" descr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848" y="1598724"/>
            <a:ext cx="5302359" cy="25494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5B3666C-202B-41DD-6884-0811640268F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598" y="936369"/>
            <a:ext cx="900000" cy="900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Le cyberespace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155175F-DFA6-ED43-0A82-669F04DEADCE}"/>
              </a:ext>
            </a:extLst>
          </p:cNvPr>
          <p:cNvSpPr txBox="1"/>
          <p:nvPr/>
        </p:nvSpPr>
        <p:spPr>
          <a:xfrm>
            <a:off x="9425353" y="5560209"/>
            <a:ext cx="11107083" cy="25955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sz="5400" b="1" dirty="0">
                <a:solidFill>
                  <a:srgbClr val="42C0B8"/>
                </a:solidFill>
                <a:effectLst/>
                <a:latin typeface="Marianne" panose="02000000000000000000" pitchFamily="2" charset="0"/>
              </a:rPr>
              <a:t>Cyb</a:t>
            </a:r>
            <a:r>
              <a:rPr lang="fr-FR" sz="5400" b="1" dirty="0">
                <a:solidFill>
                  <a:srgbClr val="42C0B8"/>
                </a:solidFill>
                <a:latin typeface="Marianne" panose="02000000000000000000" pitchFamily="2" charset="0"/>
              </a:rPr>
              <a:t>erespace : un mot apparu pour la première fois dans un livre de science fiction.</a:t>
            </a:r>
            <a:endParaRPr lang="fr-FR" sz="5400" b="1" dirty="0">
              <a:solidFill>
                <a:srgbClr val="42C0B8"/>
              </a:solidFill>
              <a:effectLst/>
              <a:latin typeface="Marianne" panose="02000000000000000000" pitchFamily="2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49D551B-7F10-4977-EEA0-9468606E1B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598" y="3771939"/>
            <a:ext cx="6098002" cy="795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7078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5B3666C-202B-41DD-6884-0811640268F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598" y="936369"/>
            <a:ext cx="900000" cy="900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Le cyberespace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D6B1EF0-B7B3-BED2-9F01-76A1E9939248}"/>
              </a:ext>
            </a:extLst>
          </p:cNvPr>
          <p:cNvSpPr txBox="1"/>
          <p:nvPr/>
        </p:nvSpPr>
        <p:spPr>
          <a:xfrm>
            <a:off x="1231598" y="3819151"/>
            <a:ext cx="21522894" cy="5692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fr-FR" sz="5400" b="1" dirty="0">
                <a:solidFill>
                  <a:srgbClr val="42C0B8"/>
                </a:solidFill>
                <a:effectLst/>
                <a:latin typeface="Marianne" panose="02000000000000000000" pitchFamily="2" charset="0"/>
              </a:rPr>
              <a:t>Internet est un </a:t>
            </a:r>
            <a:r>
              <a:rPr lang="fr-FR" sz="5400" b="1" dirty="0">
                <a:solidFill>
                  <a:srgbClr val="42C0B8"/>
                </a:solidFill>
                <a:latin typeface="Marianne" panose="02000000000000000000" pitchFamily="2" charset="0"/>
              </a:rPr>
              <a:t>élément central du cyberspace.</a:t>
            </a:r>
            <a:endParaRPr lang="fr-FR" sz="5400" b="1" dirty="0">
              <a:solidFill>
                <a:srgbClr val="42C0B8"/>
              </a:solidFill>
              <a:effectLst/>
              <a:latin typeface="Marianne" panose="02000000000000000000" pitchFamily="2" charset="0"/>
            </a:endParaRPr>
          </a:p>
          <a:p>
            <a:pPr algn="l">
              <a:lnSpc>
                <a:spcPct val="114000"/>
              </a:lnSpc>
            </a:pPr>
            <a:endParaRPr lang="fr-FR" sz="5400" dirty="0">
              <a:solidFill>
                <a:schemeClr val="tx1">
                  <a:lumMod val="50000"/>
                </a:schemeClr>
              </a:solidFill>
              <a:latin typeface="Marianne" panose="02000000000000000000" pitchFamily="2" charset="0"/>
            </a:endParaRPr>
          </a:p>
          <a:p>
            <a:pPr algn="l">
              <a:lnSpc>
                <a:spcPct val="114000"/>
              </a:lnSpc>
            </a:pPr>
            <a:r>
              <a:rPr lang="fr-FR" sz="5400" b="1" dirty="0">
                <a:solidFill>
                  <a:srgbClr val="233B7E"/>
                </a:solidFill>
                <a:latin typeface="Marianne" panose="02000000000000000000" pitchFamily="2" charset="0"/>
              </a:rPr>
              <a:t>A l’origine : </a:t>
            </a:r>
            <a:r>
              <a:rPr lang="fr-FR" sz="5400" dirty="0">
                <a:solidFill>
                  <a:srgbClr val="233B7E"/>
                </a:solidFill>
                <a:latin typeface="Marianne" panose="02000000000000000000" pitchFamily="2" charset="0"/>
              </a:rPr>
              <a:t>des réseaux informatiques militaires ou créés à des fins de recherche scientifique dans les années 70, progressivement connectés entre eux, pour former un réseau mondial aujourd’hui.</a:t>
            </a:r>
            <a:endParaRPr lang="fr-FR" sz="5400" dirty="0">
              <a:solidFill>
                <a:srgbClr val="233B7E"/>
              </a:solidFill>
              <a:effectLst/>
              <a:latin typeface="Mariann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075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5B3666C-202B-41DD-6884-0811640268F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598" y="936369"/>
            <a:ext cx="900000" cy="900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Le cyberespace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155175F-DFA6-ED43-0A82-669F04DEADCE}"/>
              </a:ext>
            </a:extLst>
          </p:cNvPr>
          <p:cNvSpPr txBox="1"/>
          <p:nvPr/>
        </p:nvSpPr>
        <p:spPr>
          <a:xfrm>
            <a:off x="16951569" y="5560209"/>
            <a:ext cx="7056955" cy="25955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sz="5400" b="1" dirty="0">
                <a:solidFill>
                  <a:srgbClr val="42C0B8"/>
                </a:solidFill>
                <a:latin typeface="Marianne" panose="02000000000000000000" pitchFamily="2" charset="0"/>
              </a:rPr>
              <a:t>3 couches pour </a:t>
            </a:r>
          </a:p>
          <a:p>
            <a:pPr algn="l"/>
            <a:r>
              <a:rPr lang="fr-FR" sz="5400" b="1" dirty="0">
                <a:solidFill>
                  <a:srgbClr val="42C0B8"/>
                </a:solidFill>
                <a:latin typeface="Marianne" panose="02000000000000000000" pitchFamily="2" charset="0"/>
              </a:rPr>
              <a:t>décrire le cyberespace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76C56F0-60F3-6071-28D8-0590F26EFC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8847"/>
            <a:ext cx="16037169" cy="966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0660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E8D7D78-510E-63F4-0038-ADDC2E5F0E73}"/>
              </a:ext>
            </a:extLst>
          </p:cNvPr>
          <p:cNvSpPr/>
          <p:nvPr/>
        </p:nvSpPr>
        <p:spPr>
          <a:xfrm>
            <a:off x="0" y="1556310"/>
            <a:ext cx="24384000" cy="12168000"/>
          </a:xfrm>
          <a:prstGeom prst="rect">
            <a:avLst/>
          </a:prstGeom>
          <a:solidFill>
            <a:srgbClr val="EFCE86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B187CC2-5071-D19F-BB94-6BA66E70F2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985" y="3314920"/>
            <a:ext cx="8148027" cy="884477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3F6D2DE-A3AF-641B-D039-7266AB4E40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7" t="1026" r="34357" b="83373"/>
          <a:stretch/>
        </p:blipFill>
        <p:spPr>
          <a:xfrm>
            <a:off x="10398368" y="0"/>
            <a:ext cx="3587263" cy="267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7220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Les systèmes et les données à protéger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BA24347-9299-65A7-1689-CF821561CFB8}"/>
              </a:ext>
            </a:extLst>
          </p:cNvPr>
          <p:cNvSpPr txBox="1"/>
          <p:nvPr/>
        </p:nvSpPr>
        <p:spPr>
          <a:xfrm>
            <a:off x="1231598" y="3154132"/>
            <a:ext cx="21522894" cy="9562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fr-FR" sz="5400" b="1" dirty="0">
                <a:solidFill>
                  <a:srgbClr val="DCA600"/>
                </a:solidFill>
                <a:effectLst/>
                <a:latin typeface="Marianne" panose="02000000000000000000" pitchFamily="2" charset="0"/>
              </a:rPr>
              <a:t>Deux notions essentielles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43537C7-5814-FB22-DB41-93DB02D22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598" y="909546"/>
            <a:ext cx="920372" cy="912859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23F06ED6-91EE-6D34-5587-8247605092E3}"/>
              </a:ext>
            </a:extLst>
          </p:cNvPr>
          <p:cNvSpPr/>
          <p:nvPr/>
        </p:nvSpPr>
        <p:spPr>
          <a:xfrm>
            <a:off x="1231598" y="5534523"/>
            <a:ext cx="2160000" cy="2160000"/>
          </a:xfrm>
          <a:prstGeom prst="ellipse">
            <a:avLst/>
          </a:prstGeom>
          <a:solidFill>
            <a:srgbClr val="DCA6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C2E248D-42C7-68D7-163E-84E194A52E41}"/>
              </a:ext>
            </a:extLst>
          </p:cNvPr>
          <p:cNvSpPr txBox="1"/>
          <p:nvPr/>
        </p:nvSpPr>
        <p:spPr>
          <a:xfrm>
            <a:off x="2072999" y="5967665"/>
            <a:ext cx="1239628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sz="7200" b="1" dirty="0">
                <a:solidFill>
                  <a:schemeClr val="bg1"/>
                </a:solidFill>
                <a:effectLst/>
                <a:latin typeface="Marianne" panose="02000000000000000000" pitchFamily="2" charset="0"/>
              </a:rPr>
              <a:t>1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E4BDBC2-8FD8-9FFA-7C85-7FB1DB504232}"/>
              </a:ext>
            </a:extLst>
          </p:cNvPr>
          <p:cNvSpPr/>
          <p:nvPr/>
        </p:nvSpPr>
        <p:spPr>
          <a:xfrm>
            <a:off x="1231598" y="8697520"/>
            <a:ext cx="2160000" cy="2160000"/>
          </a:xfrm>
          <a:prstGeom prst="ellipse">
            <a:avLst/>
          </a:prstGeom>
          <a:solidFill>
            <a:srgbClr val="DCA6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183979D-7ACB-0A40-E0B2-CD4668F203E6}"/>
              </a:ext>
            </a:extLst>
          </p:cNvPr>
          <p:cNvSpPr txBox="1"/>
          <p:nvPr/>
        </p:nvSpPr>
        <p:spPr>
          <a:xfrm>
            <a:off x="2027279" y="9130662"/>
            <a:ext cx="1239628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sz="7200" b="1" dirty="0">
                <a:solidFill>
                  <a:schemeClr val="bg1"/>
                </a:solidFill>
                <a:latin typeface="Marianne" panose="02000000000000000000" pitchFamily="2" charset="0"/>
              </a:rPr>
              <a:t>2</a:t>
            </a:r>
            <a:endParaRPr lang="fr-FR" sz="7200" b="1" dirty="0">
              <a:solidFill>
                <a:schemeClr val="bg1"/>
              </a:solidFill>
              <a:effectLst/>
              <a:latin typeface="Marianne" panose="02000000000000000000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FDEDA99-3CE0-7F0C-1868-6FE5C45B06FA}"/>
              </a:ext>
            </a:extLst>
          </p:cNvPr>
          <p:cNvSpPr txBox="1"/>
          <p:nvPr/>
        </p:nvSpPr>
        <p:spPr>
          <a:xfrm>
            <a:off x="4069509" y="6078901"/>
            <a:ext cx="21522894" cy="9562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fr-FR" sz="5400" b="1" dirty="0">
                <a:solidFill>
                  <a:srgbClr val="233B7E"/>
                </a:solidFill>
                <a:effectLst/>
                <a:latin typeface="Marianne" panose="02000000000000000000" pitchFamily="2" charset="0"/>
              </a:rPr>
              <a:t>Les systèmes d’information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4CE3455-0564-CCF5-59F5-B6C7431A15AB}"/>
              </a:ext>
            </a:extLst>
          </p:cNvPr>
          <p:cNvSpPr txBox="1"/>
          <p:nvPr/>
        </p:nvSpPr>
        <p:spPr>
          <a:xfrm>
            <a:off x="4187279" y="9188572"/>
            <a:ext cx="21522894" cy="9562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fr-FR" sz="5400" b="1" dirty="0">
                <a:solidFill>
                  <a:srgbClr val="233B7E"/>
                </a:solidFill>
                <a:effectLst/>
                <a:latin typeface="Marianne" panose="02000000000000000000" pitchFamily="2" charset="0"/>
              </a:rPr>
              <a:t>Les données</a:t>
            </a:r>
          </a:p>
        </p:txBody>
      </p:sp>
    </p:spTree>
    <p:extLst>
      <p:ext uri="{BB962C8B-B14F-4D97-AF65-F5344CB8AC3E}">
        <p14:creationId xmlns:p14="http://schemas.microsoft.com/office/powerpoint/2010/main" val="5479856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Les systèmes et les données à protéger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43537C7-5814-FB22-DB41-93DB02D22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598" y="909546"/>
            <a:ext cx="920372" cy="912859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FBF216DF-6E12-3C54-31CA-EA4B14B42F78}"/>
              </a:ext>
            </a:extLst>
          </p:cNvPr>
          <p:cNvSpPr/>
          <p:nvPr/>
        </p:nvSpPr>
        <p:spPr>
          <a:xfrm>
            <a:off x="2131598" y="4185136"/>
            <a:ext cx="19708494" cy="6330461"/>
          </a:xfrm>
          <a:prstGeom prst="roundRect">
            <a:avLst>
              <a:gd name="adj" fmla="val 8334"/>
            </a:avLst>
          </a:prstGeom>
          <a:solidFill>
            <a:srgbClr val="DCA6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1EBB072-A702-1F4D-0D06-8E738AAD7FD2}"/>
              </a:ext>
            </a:extLst>
          </p:cNvPr>
          <p:cNvSpPr txBox="1"/>
          <p:nvPr/>
        </p:nvSpPr>
        <p:spPr>
          <a:xfrm>
            <a:off x="3851253" y="5083078"/>
            <a:ext cx="12109600" cy="45345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sz="7200" b="1" dirty="0">
                <a:solidFill>
                  <a:schemeClr val="bg1"/>
                </a:solidFill>
                <a:effectLst/>
                <a:latin typeface="Marianne" panose="02000000000000000000" pitchFamily="2" charset="0"/>
              </a:rPr>
              <a:t>Quels données et systèmes d’information doivent </a:t>
            </a:r>
            <a:r>
              <a:rPr lang="fr-FR" sz="7200" b="1" dirty="0">
                <a:solidFill>
                  <a:schemeClr val="bg1"/>
                </a:solidFill>
                <a:latin typeface="Marianne" panose="02000000000000000000" pitchFamily="2" charset="0"/>
              </a:rPr>
              <a:t>être </a:t>
            </a:r>
            <a:r>
              <a:rPr lang="fr-FR" sz="7200" b="1" dirty="0">
                <a:solidFill>
                  <a:schemeClr val="bg1"/>
                </a:solidFill>
                <a:effectLst/>
                <a:latin typeface="Marianne" panose="02000000000000000000" pitchFamily="2" charset="0"/>
              </a:rPr>
              <a:t>protégés en priorité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023533C-C6D8-D6BA-DBE3-F653D17742EF}"/>
              </a:ext>
            </a:extLst>
          </p:cNvPr>
          <p:cNvSpPr txBox="1"/>
          <p:nvPr/>
        </p:nvSpPr>
        <p:spPr>
          <a:xfrm>
            <a:off x="16552927" y="5380595"/>
            <a:ext cx="4695091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FR" sz="25000" b="1" dirty="0">
                <a:solidFill>
                  <a:schemeClr val="bg1"/>
                </a:solidFill>
                <a:effectLst/>
                <a:latin typeface="Marianne" panose="02000000000000000000" pitchFamily="2" charset="0"/>
              </a:rPr>
              <a:t>?</a:t>
            </a:r>
            <a:endParaRPr lang="fr-FR" sz="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23033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Les systèmes et les données à protéger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43537C7-5814-FB22-DB41-93DB02D22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598" y="909546"/>
            <a:ext cx="920372" cy="91285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62BC20E-3374-371A-2020-CAA5659B9B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342" y="3232058"/>
            <a:ext cx="2427554" cy="188278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B2C3374-E259-C2AE-06B8-8A9749FEAF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342" y="5267484"/>
            <a:ext cx="2427554" cy="216674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96D893B-F760-A7B8-B643-258478BA16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983" y="8073970"/>
            <a:ext cx="2667404" cy="186396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3842102-9D06-263B-65C2-FFC37B07B4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70" y="10315349"/>
            <a:ext cx="2427554" cy="22098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04EB28CE-014F-13DB-F5CE-3241690E83F8}"/>
              </a:ext>
            </a:extLst>
          </p:cNvPr>
          <p:cNvSpPr txBox="1"/>
          <p:nvPr/>
        </p:nvSpPr>
        <p:spPr>
          <a:xfrm>
            <a:off x="4622463" y="3740332"/>
            <a:ext cx="18448195" cy="7962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fr-FR" sz="4400" b="1" dirty="0">
                <a:solidFill>
                  <a:srgbClr val="233B7E"/>
                </a:solidFill>
                <a:effectLst/>
                <a:latin typeface="Marianne" panose="02000000000000000000" pitchFamily="2" charset="0"/>
              </a:rPr>
              <a:t>Les données à caractère personnel de chaque personne.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D1158E5-7921-16F5-7B96-6C7BE141D3C5}"/>
              </a:ext>
            </a:extLst>
          </p:cNvPr>
          <p:cNvSpPr txBox="1"/>
          <p:nvPr/>
        </p:nvSpPr>
        <p:spPr>
          <a:xfrm>
            <a:off x="4622463" y="5480330"/>
            <a:ext cx="18448195" cy="2123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4400" b="1" dirty="0">
                <a:solidFill>
                  <a:srgbClr val="233B7E"/>
                </a:solidFill>
                <a:latin typeface="Marianne" panose="02000000000000000000" pitchFamily="2" charset="0"/>
              </a:rPr>
              <a:t>Les systèmes d’information et les données des entreprises, des administrations, collectivités, associations, établissements scolaires, universitaires…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40D3570-7C62-525B-081D-BDC2CB31FB55}"/>
              </a:ext>
            </a:extLst>
          </p:cNvPr>
          <p:cNvSpPr txBox="1"/>
          <p:nvPr/>
        </p:nvSpPr>
        <p:spPr>
          <a:xfrm>
            <a:off x="4622462" y="8133256"/>
            <a:ext cx="18448195" cy="2123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4400" b="1" dirty="0">
                <a:solidFill>
                  <a:srgbClr val="233B7E"/>
                </a:solidFill>
                <a:latin typeface="Marianne" panose="02000000000000000000" pitchFamily="2" charset="0"/>
              </a:rPr>
              <a:t>Les systèmes d’information des opérateurs publics et/ou privés d’infrastructures critiques (énergie, télécommunications, santé, alimentation, etc.).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743C7D8-7EF6-8990-FC03-6ECC2E0D7484}"/>
              </a:ext>
            </a:extLst>
          </p:cNvPr>
          <p:cNvSpPr txBox="1"/>
          <p:nvPr/>
        </p:nvSpPr>
        <p:spPr>
          <a:xfrm>
            <a:off x="4622462" y="10935988"/>
            <a:ext cx="18448195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4400" b="1" dirty="0">
                <a:solidFill>
                  <a:srgbClr val="233B7E"/>
                </a:solidFill>
                <a:latin typeface="Marianne" panose="02000000000000000000" pitchFamily="2" charset="0"/>
              </a:rPr>
              <a:t>Les informations classifiées de l’Etat.</a:t>
            </a:r>
          </a:p>
        </p:txBody>
      </p:sp>
    </p:spTree>
    <p:extLst>
      <p:ext uri="{BB962C8B-B14F-4D97-AF65-F5344CB8AC3E}">
        <p14:creationId xmlns:p14="http://schemas.microsoft.com/office/powerpoint/2010/main" val="17414918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Les systèmes et les données à protéger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43537C7-5814-FB22-DB41-93DB02D22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598" y="909546"/>
            <a:ext cx="920372" cy="91285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29B5897-72FD-9A7F-7267-BF71BE2F09D4}"/>
              </a:ext>
            </a:extLst>
          </p:cNvPr>
          <p:cNvSpPr txBox="1"/>
          <p:nvPr/>
        </p:nvSpPr>
        <p:spPr>
          <a:xfrm>
            <a:off x="1231598" y="3154132"/>
            <a:ext cx="21522894" cy="9562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fr-FR" sz="5400" b="1" dirty="0">
                <a:solidFill>
                  <a:srgbClr val="DCA600"/>
                </a:solidFill>
                <a:effectLst/>
                <a:latin typeface="Marianne" panose="02000000000000000000" pitchFamily="2" charset="0"/>
              </a:rPr>
              <a:t>2 défis à relever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23A663F0-09A7-5032-0F31-D9E1071F4E2E}"/>
              </a:ext>
            </a:extLst>
          </p:cNvPr>
          <p:cNvSpPr/>
          <p:nvPr/>
        </p:nvSpPr>
        <p:spPr>
          <a:xfrm>
            <a:off x="1231598" y="5534523"/>
            <a:ext cx="1620000" cy="1620000"/>
          </a:xfrm>
          <a:prstGeom prst="ellipse">
            <a:avLst/>
          </a:prstGeom>
          <a:solidFill>
            <a:srgbClr val="DCA6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E3E862C-654E-04FA-AAEC-5ABC5C49D6DA}"/>
              </a:ext>
            </a:extLst>
          </p:cNvPr>
          <p:cNvSpPr txBox="1"/>
          <p:nvPr/>
        </p:nvSpPr>
        <p:spPr>
          <a:xfrm>
            <a:off x="1785614" y="5706405"/>
            <a:ext cx="1239628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sz="7200" b="1" dirty="0">
                <a:solidFill>
                  <a:schemeClr val="bg1"/>
                </a:solidFill>
                <a:effectLst/>
                <a:latin typeface="Marianne" panose="02000000000000000000" pitchFamily="2" charset="0"/>
              </a:rPr>
              <a:t>1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A227BF2-BE21-7E88-B58C-478311807E33}"/>
              </a:ext>
            </a:extLst>
          </p:cNvPr>
          <p:cNvSpPr/>
          <p:nvPr/>
        </p:nvSpPr>
        <p:spPr>
          <a:xfrm>
            <a:off x="1231597" y="8351352"/>
            <a:ext cx="1620000" cy="1620000"/>
          </a:xfrm>
          <a:prstGeom prst="ellipse">
            <a:avLst/>
          </a:prstGeom>
          <a:solidFill>
            <a:srgbClr val="DCA6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6EC3616-FB68-001A-3938-4E4D379BD5E3}"/>
              </a:ext>
            </a:extLst>
          </p:cNvPr>
          <p:cNvSpPr txBox="1"/>
          <p:nvPr/>
        </p:nvSpPr>
        <p:spPr>
          <a:xfrm>
            <a:off x="1739893" y="8523234"/>
            <a:ext cx="1239628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sz="7200" b="1" dirty="0">
                <a:solidFill>
                  <a:schemeClr val="bg1"/>
                </a:solidFill>
                <a:latin typeface="Marianne" panose="02000000000000000000" pitchFamily="2" charset="0"/>
              </a:rPr>
              <a:t>2</a:t>
            </a:r>
            <a:endParaRPr lang="fr-FR" sz="7200" b="1" dirty="0">
              <a:solidFill>
                <a:schemeClr val="bg1"/>
              </a:solidFill>
              <a:effectLst/>
              <a:latin typeface="Marianne" panose="02000000000000000000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F988D62-2C55-E1F1-511E-C94A51516884}"/>
              </a:ext>
            </a:extLst>
          </p:cNvPr>
          <p:cNvSpPr txBox="1"/>
          <p:nvPr/>
        </p:nvSpPr>
        <p:spPr>
          <a:xfrm>
            <a:off x="3842420" y="5465233"/>
            <a:ext cx="18703064" cy="1702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fr-FR" sz="4800" b="1" dirty="0">
                <a:solidFill>
                  <a:srgbClr val="233B7E"/>
                </a:solidFill>
                <a:effectLst/>
                <a:latin typeface="Marianne" panose="02000000000000000000" pitchFamily="2" charset="0"/>
              </a:rPr>
              <a:t>Un environnement numérique </a:t>
            </a:r>
            <a:r>
              <a:rPr lang="fr-FR" sz="4800" b="1" dirty="0">
                <a:solidFill>
                  <a:srgbClr val="233B7E"/>
                </a:solidFill>
                <a:latin typeface="Marianne" panose="02000000000000000000" pitchFamily="2" charset="0"/>
              </a:rPr>
              <a:t>de plus en plus interconnecté et plus complexe à sécuriser.</a:t>
            </a:r>
            <a:endParaRPr lang="fr-FR" sz="4800" b="1" dirty="0">
              <a:solidFill>
                <a:srgbClr val="233B7E"/>
              </a:solidFill>
              <a:effectLst/>
              <a:latin typeface="Marianne" panose="02000000000000000000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87DDF9D-C9BA-E569-FD1F-2C9A04345D5B}"/>
              </a:ext>
            </a:extLst>
          </p:cNvPr>
          <p:cNvSpPr txBox="1"/>
          <p:nvPr/>
        </p:nvSpPr>
        <p:spPr>
          <a:xfrm>
            <a:off x="3952144" y="8326222"/>
            <a:ext cx="18169442" cy="1702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fr-FR" sz="4800" b="1" dirty="0">
                <a:solidFill>
                  <a:srgbClr val="233B7E"/>
                </a:solidFill>
                <a:effectLst/>
                <a:latin typeface="Marianne" panose="02000000000000000000" pitchFamily="2" charset="0"/>
              </a:rPr>
              <a:t>De plus en plus d’acteurs impliqués, portant chacun une responsabilité dans la sécurisation des systèmes.</a:t>
            </a:r>
          </a:p>
        </p:txBody>
      </p:sp>
    </p:spTree>
    <p:extLst>
      <p:ext uri="{BB962C8B-B14F-4D97-AF65-F5344CB8AC3E}">
        <p14:creationId xmlns:p14="http://schemas.microsoft.com/office/powerpoint/2010/main" val="1468056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E8D7D78-510E-63F4-0038-ADDC2E5F0E73}"/>
              </a:ext>
            </a:extLst>
          </p:cNvPr>
          <p:cNvSpPr/>
          <p:nvPr/>
        </p:nvSpPr>
        <p:spPr>
          <a:xfrm>
            <a:off x="0" y="1548000"/>
            <a:ext cx="24430392" cy="12168000"/>
          </a:xfrm>
          <a:prstGeom prst="rect">
            <a:avLst/>
          </a:prstGeom>
          <a:solidFill>
            <a:srgbClr val="81A784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762A6A8-E45F-6050-C083-EAA209D40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4006" y="337018"/>
            <a:ext cx="1822380" cy="210382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A56E909-E0DC-2E82-02F4-614CBF0627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087" y="3651829"/>
            <a:ext cx="9131826" cy="836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0300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La cybersécurité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FDEDA99-3CE0-7F0C-1868-6FE5C45B06FA}"/>
              </a:ext>
            </a:extLst>
          </p:cNvPr>
          <p:cNvSpPr txBox="1"/>
          <p:nvPr/>
        </p:nvSpPr>
        <p:spPr>
          <a:xfrm>
            <a:off x="1236768" y="4672042"/>
            <a:ext cx="21522894" cy="45243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FR" sz="7200" b="1" dirty="0">
                <a:solidFill>
                  <a:srgbClr val="233B7E"/>
                </a:solidFill>
                <a:latin typeface="Marianne" panose="02000000000000000000" pitchFamily="2" charset="0"/>
              </a:rPr>
              <a:t>La cybersécurité désigne l’ensemble des activités visant à protéger les</a:t>
            </a:r>
          </a:p>
          <a:p>
            <a:r>
              <a:rPr lang="fr-FR" sz="7200" b="1" dirty="0">
                <a:solidFill>
                  <a:srgbClr val="233B7E"/>
                </a:solidFill>
                <a:latin typeface="Marianne" panose="02000000000000000000" pitchFamily="2" charset="0"/>
              </a:rPr>
              <a:t>données et les systèmes d’information contre les menaces issues du cyberespace.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4A4B171-63F5-37A9-9A9C-C269C36D21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8" y="928056"/>
            <a:ext cx="943616" cy="93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4576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ZoneTexte 5"/>
          <p:cNvSpPr txBox="1"/>
          <p:nvPr/>
        </p:nvSpPr>
        <p:spPr>
          <a:xfrm>
            <a:off x="1888985" y="5796171"/>
            <a:ext cx="20606030" cy="2123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l">
              <a:defRPr sz="64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lvl1pPr>
          </a:lstStyle>
          <a:p>
            <a:r>
              <a:rPr lang="fr-FR" sz="4400" b="1" dirty="0"/>
              <a:t>Cette présentation peut être utilisée en partie ou en totalité</a:t>
            </a:r>
            <a:r>
              <a:rPr lang="fr-FR" sz="4400" dirty="0"/>
              <a:t>. Les thématiques marquées d’un       constituent le tronc commun minimal accessible à tous les élèves, de cycle 4, à la terminale ou dans le supérieur.</a:t>
            </a:r>
          </a:p>
        </p:txBody>
      </p:sp>
      <p:sp>
        <p:nvSpPr>
          <p:cNvPr id="2" name="Soleil 1">
            <a:extLst>
              <a:ext uri="{FF2B5EF4-FFF2-40B4-BE49-F238E27FC236}">
                <a16:creationId xmlns:a16="http://schemas.microsoft.com/office/drawing/2014/main" id="{7E7E36D2-0A9E-2995-4366-3F445E4D5945}"/>
              </a:ext>
            </a:extLst>
          </p:cNvPr>
          <p:cNvSpPr/>
          <p:nvPr/>
        </p:nvSpPr>
        <p:spPr>
          <a:xfrm>
            <a:off x="9741877" y="6537586"/>
            <a:ext cx="703384" cy="640827"/>
          </a:xfrm>
          <a:prstGeom prst="sun">
            <a:avLst/>
          </a:prstGeom>
          <a:solidFill>
            <a:schemeClr val="accent6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0356183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La cybersécurité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FDEDA99-3CE0-7F0C-1868-6FE5C45B06FA}"/>
              </a:ext>
            </a:extLst>
          </p:cNvPr>
          <p:cNvSpPr txBox="1"/>
          <p:nvPr/>
        </p:nvSpPr>
        <p:spPr>
          <a:xfrm>
            <a:off x="1236768" y="2896250"/>
            <a:ext cx="21522894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4800" b="1" dirty="0">
                <a:solidFill>
                  <a:srgbClr val="007240"/>
                </a:solidFill>
                <a:latin typeface="Marianne" panose="02000000000000000000" pitchFamily="2" charset="0"/>
              </a:rPr>
              <a:t>Protéger les systèmes d’information et les données, c’est garantir leur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4A4B171-63F5-37A9-9A9C-C269C36D2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8" y="928056"/>
            <a:ext cx="943616" cy="93591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44013D9-B0D0-0DAD-E669-F728ABB3F2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6208" y="8652266"/>
            <a:ext cx="9452121" cy="309905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013DD35-5CE0-D5A2-29AA-F41E46A759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25"/>
          <a:stretch/>
        </p:blipFill>
        <p:spPr>
          <a:xfrm>
            <a:off x="8997901" y="6867366"/>
            <a:ext cx="6701707" cy="239453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2AEB947-805D-F711-660C-6B55C36871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384" y="4365194"/>
            <a:ext cx="9878240" cy="275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737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La cybersécurité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4A4B171-63F5-37A9-9A9C-C269C36D21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8" y="928056"/>
            <a:ext cx="943616" cy="93591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B8398B3-7214-C873-C356-7C857A1B6546}"/>
              </a:ext>
            </a:extLst>
          </p:cNvPr>
          <p:cNvSpPr txBox="1"/>
          <p:nvPr/>
        </p:nvSpPr>
        <p:spPr>
          <a:xfrm>
            <a:off x="1236768" y="2896250"/>
            <a:ext cx="21522894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4800" b="1" dirty="0">
                <a:solidFill>
                  <a:srgbClr val="007240"/>
                </a:solidFill>
                <a:latin typeface="Marianne" panose="02000000000000000000" pitchFamily="2" charset="0"/>
              </a:rPr>
              <a:t>Les 2 dimensions de la cybersécurité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D664E52D-FEBD-291E-D9AA-BE44809E4052}"/>
              </a:ext>
            </a:extLst>
          </p:cNvPr>
          <p:cNvSpPr/>
          <p:nvPr/>
        </p:nvSpPr>
        <p:spPr>
          <a:xfrm>
            <a:off x="-803941" y="4907063"/>
            <a:ext cx="19379323" cy="3492000"/>
          </a:xfrm>
          <a:prstGeom prst="roundRect">
            <a:avLst>
              <a:gd name="adj" fmla="val 21978"/>
            </a:avLst>
          </a:prstGeom>
          <a:solidFill>
            <a:srgbClr val="00724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658EE1B3-96FA-BA8C-5DD6-5612030D48B5}"/>
              </a:ext>
            </a:extLst>
          </p:cNvPr>
          <p:cNvSpPr/>
          <p:nvPr/>
        </p:nvSpPr>
        <p:spPr>
          <a:xfrm>
            <a:off x="6559123" y="9379750"/>
            <a:ext cx="20044516" cy="2988000"/>
          </a:xfrm>
          <a:prstGeom prst="roundRect">
            <a:avLst>
              <a:gd name="adj" fmla="val 19313"/>
            </a:avLst>
          </a:prstGeom>
          <a:solidFill>
            <a:srgbClr val="00724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330E2D04-D7FD-DBCD-0060-96B49C4C67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150" y="5275156"/>
            <a:ext cx="16249660" cy="269166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35FC013-3EE7-9DDC-9D0D-8EE608A254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396" y="9797703"/>
            <a:ext cx="16407339" cy="246211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5BDBDD3-9F6F-9B6C-41C0-5C220912DA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68" y="4089400"/>
            <a:ext cx="4984616" cy="1533728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CE5C2A3C-0CA6-8ED9-F9E7-DCB8614F12A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3"/>
          <a:stretch/>
        </p:blipFill>
        <p:spPr>
          <a:xfrm>
            <a:off x="7034157" y="8848757"/>
            <a:ext cx="4167060" cy="11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6588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La cybersécurité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4A4B171-63F5-37A9-9A9C-C269C36D21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8" y="928056"/>
            <a:ext cx="943616" cy="93591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B8398B3-7214-C873-C356-7C857A1B6546}"/>
              </a:ext>
            </a:extLst>
          </p:cNvPr>
          <p:cNvSpPr txBox="1"/>
          <p:nvPr/>
        </p:nvSpPr>
        <p:spPr>
          <a:xfrm>
            <a:off x="1236768" y="2896250"/>
            <a:ext cx="21522894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4800" b="1" dirty="0">
                <a:solidFill>
                  <a:srgbClr val="007240"/>
                </a:solidFill>
                <a:latin typeface="Marianne" panose="02000000000000000000" pitchFamily="2" charset="0"/>
              </a:rPr>
              <a:t>Les acteurs de la cybersécurité en France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1AEB626-B690-FA4E-B000-1B32E0F88E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8" y="4607128"/>
            <a:ext cx="6731575" cy="671006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9DF79B5-A1C7-9C07-2183-0B4192D3EB15}"/>
              </a:ext>
            </a:extLst>
          </p:cNvPr>
          <p:cNvSpPr txBox="1"/>
          <p:nvPr/>
        </p:nvSpPr>
        <p:spPr>
          <a:xfrm>
            <a:off x="8987243" y="5037395"/>
            <a:ext cx="12879980" cy="5692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fr-FR" sz="5400" b="1" dirty="0">
                <a:solidFill>
                  <a:schemeClr val="bg2">
                    <a:lumMod val="75000"/>
                  </a:schemeClr>
                </a:solidFill>
                <a:effectLst/>
                <a:latin typeface="Marianne" panose="02000000000000000000" pitchFamily="2" charset="0"/>
              </a:rPr>
              <a:t>Des acteurs publics et privés aident à renforcer la cybersécurité des administrations, des entreprises, des citoyens parmi lesquels l’Agence nationale de la sécurité des systèmes d’information.</a:t>
            </a:r>
          </a:p>
        </p:txBody>
      </p:sp>
    </p:spTree>
    <p:extLst>
      <p:ext uri="{BB962C8B-B14F-4D97-AF65-F5344CB8AC3E}">
        <p14:creationId xmlns:p14="http://schemas.microsoft.com/office/powerpoint/2010/main" val="143363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E8D7D78-510E-63F4-0038-ADDC2E5F0E73}"/>
              </a:ext>
            </a:extLst>
          </p:cNvPr>
          <p:cNvSpPr/>
          <p:nvPr/>
        </p:nvSpPr>
        <p:spPr>
          <a:xfrm>
            <a:off x="0" y="1548000"/>
            <a:ext cx="24430392" cy="12168000"/>
          </a:xfrm>
          <a:prstGeom prst="rect">
            <a:avLst/>
          </a:prstGeom>
          <a:solidFill>
            <a:srgbClr val="D9CAC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EC62D59-C5CB-266C-B8A2-FFF55BF8B6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672" y="3286068"/>
            <a:ext cx="8478655" cy="851617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B57EB48-51C9-191C-21F9-0DBBE5621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636" y="302588"/>
            <a:ext cx="1801120" cy="210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772364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Les sources de menaces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9B13DE7-E938-84DA-A757-B04B943271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8" y="928057"/>
            <a:ext cx="947484" cy="94361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51407499-23CF-6136-33D7-B50E85B16BF5}"/>
              </a:ext>
            </a:extLst>
          </p:cNvPr>
          <p:cNvSpPr txBox="1"/>
          <p:nvPr/>
        </p:nvSpPr>
        <p:spPr>
          <a:xfrm>
            <a:off x="1236768" y="2896250"/>
            <a:ext cx="21522894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4800" b="1" dirty="0">
                <a:solidFill>
                  <a:srgbClr val="9B8E85"/>
                </a:solidFill>
                <a:latin typeface="Marianne" panose="02000000000000000000" pitchFamily="2" charset="0"/>
              </a:rPr>
              <a:t>Les 4 dimensions de la menace cyber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7EC49A6-DF25-7E09-0A59-F7AE0469527D}"/>
              </a:ext>
            </a:extLst>
          </p:cNvPr>
          <p:cNvSpPr txBox="1"/>
          <p:nvPr/>
        </p:nvSpPr>
        <p:spPr>
          <a:xfrm>
            <a:off x="3762100" y="6617300"/>
            <a:ext cx="14881499" cy="9562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fr-FR" sz="5400" b="1" dirty="0">
                <a:solidFill>
                  <a:srgbClr val="233B7E"/>
                </a:solidFill>
                <a:effectLst/>
                <a:latin typeface="Marianne" panose="02000000000000000000" pitchFamily="2" charset="0"/>
              </a:rPr>
              <a:t>Un ou plusieurs objectifs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D8BAA50-90BA-93B0-DA7B-2EF55F0A4D75}"/>
              </a:ext>
            </a:extLst>
          </p:cNvPr>
          <p:cNvSpPr txBox="1"/>
          <p:nvPr/>
        </p:nvSpPr>
        <p:spPr>
          <a:xfrm>
            <a:off x="3762101" y="8172701"/>
            <a:ext cx="12879980" cy="9562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fr-FR" sz="5400" b="1" dirty="0">
                <a:solidFill>
                  <a:srgbClr val="233B7E"/>
                </a:solidFill>
                <a:effectLst/>
                <a:latin typeface="Marianne" panose="02000000000000000000" pitchFamily="2" charset="0"/>
              </a:rPr>
              <a:t>Une cible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897F875-533A-EA77-1821-A303DD37C467}"/>
              </a:ext>
            </a:extLst>
          </p:cNvPr>
          <p:cNvSpPr txBox="1"/>
          <p:nvPr/>
        </p:nvSpPr>
        <p:spPr>
          <a:xfrm>
            <a:off x="3722912" y="9675850"/>
            <a:ext cx="12879980" cy="9562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fr-FR" sz="5400" b="1" dirty="0">
                <a:solidFill>
                  <a:srgbClr val="233B7E"/>
                </a:solidFill>
                <a:effectLst/>
                <a:latin typeface="Marianne" panose="02000000000000000000" pitchFamily="2" charset="0"/>
              </a:rPr>
              <a:t>Une cyberattaque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D81E8C4-E148-2794-D401-ECB75746761D}"/>
              </a:ext>
            </a:extLst>
          </p:cNvPr>
          <p:cNvSpPr txBox="1"/>
          <p:nvPr/>
        </p:nvSpPr>
        <p:spPr>
          <a:xfrm>
            <a:off x="3762101" y="5059114"/>
            <a:ext cx="15257420" cy="9562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fr-FR" sz="5400" b="1" dirty="0">
                <a:solidFill>
                  <a:srgbClr val="233B7E"/>
                </a:solidFill>
                <a:effectLst/>
                <a:latin typeface="Marianne" panose="02000000000000000000" pitchFamily="2" charset="0"/>
              </a:rPr>
              <a:t>Un attaquant ou un groupe d’attaquants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F3ED3C42-8506-2300-E0A9-5A2F26FFD45F}"/>
              </a:ext>
            </a:extLst>
          </p:cNvPr>
          <p:cNvSpPr/>
          <p:nvPr/>
        </p:nvSpPr>
        <p:spPr>
          <a:xfrm>
            <a:off x="2041496" y="5012007"/>
            <a:ext cx="1080000" cy="1080000"/>
          </a:xfrm>
          <a:prstGeom prst="ellipse">
            <a:avLst/>
          </a:prstGeom>
          <a:solidFill>
            <a:srgbClr val="9B8E85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F11968F-0523-3BD3-F8B8-29BDCA877192}"/>
              </a:ext>
            </a:extLst>
          </p:cNvPr>
          <p:cNvSpPr txBox="1"/>
          <p:nvPr/>
        </p:nvSpPr>
        <p:spPr>
          <a:xfrm>
            <a:off x="2382034" y="5092604"/>
            <a:ext cx="690494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sz="5000" b="1" dirty="0">
                <a:solidFill>
                  <a:schemeClr val="bg1"/>
                </a:solidFill>
                <a:effectLst/>
                <a:latin typeface="Marianne" panose="02000000000000000000" pitchFamily="2" charset="0"/>
              </a:rPr>
              <a:t>1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143535C-E77C-5478-564A-AE2131802FE9}"/>
              </a:ext>
            </a:extLst>
          </p:cNvPr>
          <p:cNvSpPr/>
          <p:nvPr/>
        </p:nvSpPr>
        <p:spPr>
          <a:xfrm>
            <a:off x="2041496" y="6592985"/>
            <a:ext cx="1080000" cy="1080000"/>
          </a:xfrm>
          <a:prstGeom prst="ellipse">
            <a:avLst/>
          </a:prstGeom>
          <a:solidFill>
            <a:srgbClr val="9B8E85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3822034-1DBE-304F-5DFF-25026D35CD21}"/>
              </a:ext>
            </a:extLst>
          </p:cNvPr>
          <p:cNvSpPr txBox="1"/>
          <p:nvPr/>
        </p:nvSpPr>
        <p:spPr>
          <a:xfrm>
            <a:off x="2355908" y="6673582"/>
            <a:ext cx="690494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sz="5000" b="1" dirty="0">
                <a:solidFill>
                  <a:schemeClr val="bg1"/>
                </a:solidFill>
                <a:effectLst/>
                <a:latin typeface="Marianne" panose="02000000000000000000" pitchFamily="2" charset="0"/>
              </a:rPr>
              <a:t>2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9817430F-3D1F-6E1C-6B99-9E9974F301E9}"/>
              </a:ext>
            </a:extLst>
          </p:cNvPr>
          <p:cNvSpPr/>
          <p:nvPr/>
        </p:nvSpPr>
        <p:spPr>
          <a:xfrm>
            <a:off x="2008346" y="8171744"/>
            <a:ext cx="1080000" cy="1080000"/>
          </a:xfrm>
          <a:prstGeom prst="ellipse">
            <a:avLst/>
          </a:prstGeom>
          <a:solidFill>
            <a:srgbClr val="9B8E85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912D065-5862-AB8A-336F-6DF2BFA3DCBB}"/>
              </a:ext>
            </a:extLst>
          </p:cNvPr>
          <p:cNvSpPr txBox="1"/>
          <p:nvPr/>
        </p:nvSpPr>
        <p:spPr>
          <a:xfrm>
            <a:off x="2322758" y="8252341"/>
            <a:ext cx="690494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sz="5000" b="1" dirty="0">
                <a:solidFill>
                  <a:schemeClr val="bg1"/>
                </a:solidFill>
                <a:effectLst/>
                <a:latin typeface="Marianne" panose="02000000000000000000" pitchFamily="2" charset="0"/>
              </a:rPr>
              <a:t>3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7B2DF785-420D-8787-730E-C6874D1E6430}"/>
              </a:ext>
            </a:extLst>
          </p:cNvPr>
          <p:cNvSpPr/>
          <p:nvPr/>
        </p:nvSpPr>
        <p:spPr>
          <a:xfrm>
            <a:off x="2008346" y="9728174"/>
            <a:ext cx="1080000" cy="1080000"/>
          </a:xfrm>
          <a:prstGeom prst="ellipse">
            <a:avLst/>
          </a:prstGeom>
          <a:solidFill>
            <a:srgbClr val="9B8E85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2753AB01-D4D9-365C-EEA5-0ED842CBBB29}"/>
              </a:ext>
            </a:extLst>
          </p:cNvPr>
          <p:cNvSpPr txBox="1"/>
          <p:nvPr/>
        </p:nvSpPr>
        <p:spPr>
          <a:xfrm>
            <a:off x="2322758" y="9808771"/>
            <a:ext cx="690494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sz="5000" b="1" dirty="0">
                <a:solidFill>
                  <a:schemeClr val="bg1"/>
                </a:solidFill>
                <a:effectLst/>
                <a:latin typeface="Marianne" panose="02000000000000000000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725236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Les sources de menaces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9B13DE7-E938-84DA-A757-B04B943271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8" y="928057"/>
            <a:ext cx="947484" cy="94361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51407499-23CF-6136-33D7-B50E85B16BF5}"/>
              </a:ext>
            </a:extLst>
          </p:cNvPr>
          <p:cNvSpPr txBox="1"/>
          <p:nvPr/>
        </p:nvSpPr>
        <p:spPr>
          <a:xfrm>
            <a:off x="1236768" y="2896250"/>
            <a:ext cx="21522894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4800" b="1" dirty="0">
                <a:solidFill>
                  <a:srgbClr val="9B8E85"/>
                </a:solidFill>
                <a:latin typeface="Marianne" panose="02000000000000000000" pitchFamily="2" charset="0"/>
              </a:rPr>
              <a:t>Les principaux profils d’attaquants (1/2)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D81E8C4-E148-2794-D401-ECB75746761D}"/>
              </a:ext>
            </a:extLst>
          </p:cNvPr>
          <p:cNvSpPr txBox="1"/>
          <p:nvPr/>
        </p:nvSpPr>
        <p:spPr>
          <a:xfrm>
            <a:off x="3762101" y="5294247"/>
            <a:ext cx="18288002" cy="8602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fr-FR" sz="4800" b="1" dirty="0">
                <a:solidFill>
                  <a:srgbClr val="233B7E"/>
                </a:solidFill>
                <a:latin typeface="Marianne" panose="02000000000000000000" pitchFamily="2" charset="0"/>
              </a:rPr>
              <a:t>Les attaquants amateurs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2A31A48-906A-E2E9-6D09-867B53586B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41" y="4686509"/>
            <a:ext cx="2133600" cy="21717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808AC3F-AF4A-5549-047D-F9C6DB3662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91" y="7294433"/>
            <a:ext cx="1917700" cy="16637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E215827-2DBD-8FCA-47F9-0710C2C591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41" y="9141538"/>
            <a:ext cx="2082800" cy="1917700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35250EDA-A305-47DB-95E7-6C2C14D3433A}"/>
              </a:ext>
            </a:extLst>
          </p:cNvPr>
          <p:cNvSpPr txBox="1"/>
          <p:nvPr/>
        </p:nvSpPr>
        <p:spPr>
          <a:xfrm>
            <a:off x="3762100" y="9589117"/>
            <a:ext cx="17634859" cy="8602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fr-FR" sz="4800" b="1" dirty="0">
                <a:solidFill>
                  <a:srgbClr val="233B7E"/>
                </a:solidFill>
                <a:latin typeface="Marianne" panose="02000000000000000000" pitchFamily="2" charset="0"/>
              </a:rPr>
              <a:t>Les </a:t>
            </a:r>
            <a:r>
              <a:rPr lang="fr-FR" sz="4800" b="1" dirty="0" err="1">
                <a:solidFill>
                  <a:srgbClr val="233B7E"/>
                </a:solidFill>
                <a:latin typeface="Marianne" panose="02000000000000000000" pitchFamily="2" charset="0"/>
              </a:rPr>
              <a:t>cyberhacktivistes</a:t>
            </a:r>
            <a:endParaRPr lang="fr-FR" sz="4800" b="1" dirty="0">
              <a:solidFill>
                <a:srgbClr val="233B7E"/>
              </a:solidFill>
              <a:latin typeface="Marianne" panose="02000000000000000000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DF9BC97-1F7B-9A63-2235-05F13657745C}"/>
              </a:ext>
            </a:extLst>
          </p:cNvPr>
          <p:cNvSpPr txBox="1"/>
          <p:nvPr/>
        </p:nvSpPr>
        <p:spPr>
          <a:xfrm>
            <a:off x="3762100" y="7269825"/>
            <a:ext cx="19829419" cy="1702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fr-FR" sz="4800" b="1" dirty="0">
                <a:solidFill>
                  <a:srgbClr val="233B7E"/>
                </a:solidFill>
                <a:latin typeface="Marianne" panose="02000000000000000000" pitchFamily="2" charset="0"/>
              </a:rPr>
              <a:t>Les attaquants « vengeurs » ou « malveillants » avec avec une motivation personnelle</a:t>
            </a:r>
          </a:p>
        </p:txBody>
      </p:sp>
    </p:spTree>
    <p:extLst>
      <p:ext uri="{BB962C8B-B14F-4D97-AF65-F5344CB8AC3E}">
        <p14:creationId xmlns:p14="http://schemas.microsoft.com/office/powerpoint/2010/main" val="11704953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Les sources de menaces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9B13DE7-E938-84DA-A757-B04B943271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8" y="928057"/>
            <a:ext cx="947484" cy="94361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51407499-23CF-6136-33D7-B50E85B16BF5}"/>
              </a:ext>
            </a:extLst>
          </p:cNvPr>
          <p:cNvSpPr txBox="1"/>
          <p:nvPr/>
        </p:nvSpPr>
        <p:spPr>
          <a:xfrm>
            <a:off x="1236768" y="2896250"/>
            <a:ext cx="21522894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4800" b="1" dirty="0">
                <a:solidFill>
                  <a:srgbClr val="9B8E85"/>
                </a:solidFill>
                <a:latin typeface="Marianne" panose="02000000000000000000" pitchFamily="2" charset="0"/>
              </a:rPr>
              <a:t>Les principaux profils d’attaquants (2/2)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36DEF47-BE0D-CF05-BB03-D93B17D6C0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41" y="4801441"/>
            <a:ext cx="1930400" cy="1841500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1959D0F0-CCC2-C81A-B507-CABA6D0C43B7}"/>
              </a:ext>
            </a:extLst>
          </p:cNvPr>
          <p:cNvSpPr txBox="1"/>
          <p:nvPr/>
        </p:nvSpPr>
        <p:spPr>
          <a:xfrm>
            <a:off x="3762100" y="7442613"/>
            <a:ext cx="18997561" cy="8602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fr-FR" sz="4800" b="1" dirty="0">
                <a:solidFill>
                  <a:srgbClr val="233B7E"/>
                </a:solidFill>
                <a:latin typeface="Marianne" panose="02000000000000000000" pitchFamily="2" charset="0"/>
              </a:rPr>
              <a:t>Les cybercriminels / mercenaires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35250EDA-A305-47DB-95E7-6C2C14D3433A}"/>
              </a:ext>
            </a:extLst>
          </p:cNvPr>
          <p:cNvSpPr txBox="1"/>
          <p:nvPr/>
        </p:nvSpPr>
        <p:spPr>
          <a:xfrm>
            <a:off x="3762101" y="9558636"/>
            <a:ext cx="15257420" cy="8602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fr-FR" sz="4800" b="1" dirty="0">
                <a:solidFill>
                  <a:srgbClr val="233B7E"/>
                </a:solidFill>
                <a:latin typeface="Marianne" panose="02000000000000000000" pitchFamily="2" charset="0"/>
              </a:rPr>
              <a:t>Les Etats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485F3BF-A4C0-E38C-09B8-C8A650111A8E}"/>
              </a:ext>
            </a:extLst>
          </p:cNvPr>
          <p:cNvSpPr txBox="1"/>
          <p:nvPr/>
        </p:nvSpPr>
        <p:spPr>
          <a:xfrm>
            <a:off x="3762100" y="5294247"/>
            <a:ext cx="19646539" cy="8602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fr-FR" sz="4800" b="1" dirty="0">
                <a:solidFill>
                  <a:srgbClr val="233B7E"/>
                </a:solidFill>
                <a:effectLst/>
                <a:latin typeface="Marianne" panose="02000000000000000000" pitchFamily="2" charset="0"/>
              </a:rPr>
              <a:t>Les attaquants expérimentés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228B7CA-7532-9371-47AF-B8F9D1E1AA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391" y="7158771"/>
            <a:ext cx="2222500" cy="16383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C48CCFE-AA23-0B61-8C27-53D54BA412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41" y="9072957"/>
            <a:ext cx="1765300" cy="19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2501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Les sources de menaces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9B13DE7-E938-84DA-A757-B04B94327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8" y="928057"/>
            <a:ext cx="947484" cy="94361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51407499-23CF-6136-33D7-B50E85B16BF5}"/>
              </a:ext>
            </a:extLst>
          </p:cNvPr>
          <p:cNvSpPr txBox="1"/>
          <p:nvPr/>
        </p:nvSpPr>
        <p:spPr>
          <a:xfrm>
            <a:off x="1236768" y="2896250"/>
            <a:ext cx="21522894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4800" b="1" dirty="0">
                <a:solidFill>
                  <a:srgbClr val="9B8E85"/>
                </a:solidFill>
                <a:latin typeface="Marianne" panose="02000000000000000000" pitchFamily="2" charset="0"/>
              </a:rPr>
              <a:t>Les objectifs possibles des attaquants (1/2)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1959D0F0-CCC2-C81A-B507-CABA6D0C43B7}"/>
              </a:ext>
            </a:extLst>
          </p:cNvPr>
          <p:cNvSpPr txBox="1"/>
          <p:nvPr/>
        </p:nvSpPr>
        <p:spPr>
          <a:xfrm>
            <a:off x="3762100" y="7442613"/>
            <a:ext cx="18997561" cy="8602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fr-FR" sz="4800" b="1" dirty="0">
                <a:solidFill>
                  <a:srgbClr val="233B7E"/>
                </a:solidFill>
                <a:latin typeface="Marianne" panose="02000000000000000000" pitchFamily="2" charset="0"/>
              </a:rPr>
              <a:t>L’argent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35250EDA-A305-47DB-95E7-6C2C14D3433A}"/>
              </a:ext>
            </a:extLst>
          </p:cNvPr>
          <p:cNvSpPr txBox="1"/>
          <p:nvPr/>
        </p:nvSpPr>
        <p:spPr>
          <a:xfrm>
            <a:off x="3762101" y="9558636"/>
            <a:ext cx="15257420" cy="8602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fr-FR" sz="4800" b="1" dirty="0">
                <a:solidFill>
                  <a:srgbClr val="233B7E"/>
                </a:solidFill>
                <a:latin typeface="Marianne" panose="02000000000000000000" pitchFamily="2" charset="0"/>
              </a:rPr>
              <a:t>L’influence, l’agitation, idéologie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485F3BF-A4C0-E38C-09B8-C8A650111A8E}"/>
              </a:ext>
            </a:extLst>
          </p:cNvPr>
          <p:cNvSpPr txBox="1"/>
          <p:nvPr/>
        </p:nvSpPr>
        <p:spPr>
          <a:xfrm>
            <a:off x="3762100" y="5294247"/>
            <a:ext cx="19646539" cy="8602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fr-FR" sz="4800" b="1" dirty="0">
                <a:solidFill>
                  <a:srgbClr val="233B7E"/>
                </a:solidFill>
                <a:latin typeface="Marianne" panose="02000000000000000000" pitchFamily="2" charset="0"/>
              </a:rPr>
              <a:t>L’amusement</a:t>
            </a:r>
            <a:endParaRPr lang="fr-FR" sz="4800" b="1" dirty="0">
              <a:solidFill>
                <a:srgbClr val="233B7E"/>
              </a:solidFill>
              <a:effectLst/>
              <a:latin typeface="Marianne" panose="02000000000000000000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35F6A82-7D55-3AFE-E2B1-3CAF7B6850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999" y="4682964"/>
            <a:ext cx="2019300" cy="20828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273E060-8E5B-081C-81FE-14C497AFC6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999" y="7146109"/>
            <a:ext cx="1828800" cy="17145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C0DCCD1-801B-FCB1-7FEE-753EDAE3A1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699" y="9240954"/>
            <a:ext cx="21336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21442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Les sources de menaces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9B13DE7-E938-84DA-A757-B04B94327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8" y="928057"/>
            <a:ext cx="947484" cy="94361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51407499-23CF-6136-33D7-B50E85B16BF5}"/>
              </a:ext>
            </a:extLst>
          </p:cNvPr>
          <p:cNvSpPr txBox="1"/>
          <p:nvPr/>
        </p:nvSpPr>
        <p:spPr>
          <a:xfrm>
            <a:off x="1236768" y="2896250"/>
            <a:ext cx="21522894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4800" b="1" dirty="0">
                <a:solidFill>
                  <a:srgbClr val="9B8E85"/>
                </a:solidFill>
                <a:latin typeface="Marianne" panose="02000000000000000000" pitchFamily="2" charset="0"/>
              </a:rPr>
              <a:t>Les objectifs possibles des attaquants (2/2)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1959D0F0-CCC2-C81A-B507-CABA6D0C43B7}"/>
              </a:ext>
            </a:extLst>
          </p:cNvPr>
          <p:cNvSpPr txBox="1"/>
          <p:nvPr/>
        </p:nvSpPr>
        <p:spPr>
          <a:xfrm>
            <a:off x="3762100" y="7442613"/>
            <a:ext cx="18997561" cy="8602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fr-FR" sz="4800" b="1" dirty="0">
                <a:solidFill>
                  <a:srgbClr val="233B7E"/>
                </a:solidFill>
                <a:latin typeface="Marianne" panose="02000000000000000000" pitchFamily="2" charset="0"/>
              </a:rPr>
              <a:t>Le pré-positionnement stratégique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35250EDA-A305-47DB-95E7-6C2C14D3433A}"/>
              </a:ext>
            </a:extLst>
          </p:cNvPr>
          <p:cNvSpPr txBox="1"/>
          <p:nvPr/>
        </p:nvSpPr>
        <p:spPr>
          <a:xfrm>
            <a:off x="3762101" y="9558636"/>
            <a:ext cx="15257420" cy="8602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fr-FR" sz="4800" b="1" dirty="0">
                <a:solidFill>
                  <a:srgbClr val="233B7E"/>
                </a:solidFill>
                <a:latin typeface="Marianne" panose="02000000000000000000" pitchFamily="2" charset="0"/>
              </a:rPr>
              <a:t>Le sabotage, la destruction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485F3BF-A4C0-E38C-09B8-C8A650111A8E}"/>
              </a:ext>
            </a:extLst>
          </p:cNvPr>
          <p:cNvSpPr txBox="1"/>
          <p:nvPr/>
        </p:nvSpPr>
        <p:spPr>
          <a:xfrm>
            <a:off x="3762100" y="5294247"/>
            <a:ext cx="19646539" cy="8602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fr-FR" sz="4800" b="1" dirty="0">
                <a:solidFill>
                  <a:srgbClr val="233B7E"/>
                </a:solidFill>
                <a:latin typeface="Marianne" panose="02000000000000000000" pitchFamily="2" charset="0"/>
              </a:rPr>
              <a:t>L’espionnage</a:t>
            </a:r>
            <a:endParaRPr lang="fr-FR" sz="4800" b="1" dirty="0">
              <a:solidFill>
                <a:srgbClr val="233B7E"/>
              </a:solidFill>
              <a:effectLst/>
              <a:latin typeface="Marianne" panose="02000000000000000000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35F6A82-7D55-3AFE-E2B1-3CAF7B6850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999" y="4682964"/>
            <a:ext cx="2019300" cy="20828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273E060-8E5B-081C-81FE-14C497AFC6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999" y="7146109"/>
            <a:ext cx="1828800" cy="17145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C0DCCD1-801B-FCB1-7FEE-753EDAE3A1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699" y="9240954"/>
            <a:ext cx="2133600" cy="18669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BEDB9FA-AA19-37FC-9B39-B2B858E705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8" y="4817242"/>
            <a:ext cx="1943100" cy="1778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3D18F9E-F38B-553F-17A1-2BF339D2D2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99" y="7222309"/>
            <a:ext cx="1701800" cy="15621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4DC2C4F-1827-00B7-A19A-48D8B14FAF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699" y="9012354"/>
            <a:ext cx="19050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52480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FBF216DF-6E12-3C54-31CA-EA4B14B42F78}"/>
              </a:ext>
            </a:extLst>
          </p:cNvPr>
          <p:cNvSpPr/>
          <p:nvPr/>
        </p:nvSpPr>
        <p:spPr>
          <a:xfrm>
            <a:off x="2131598" y="4185136"/>
            <a:ext cx="19708494" cy="6330461"/>
          </a:xfrm>
          <a:prstGeom prst="roundRect">
            <a:avLst>
              <a:gd name="adj" fmla="val 8334"/>
            </a:avLst>
          </a:prstGeom>
          <a:solidFill>
            <a:srgbClr val="9B8E85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1EBB072-A702-1F4D-0D06-8E738AAD7FD2}"/>
              </a:ext>
            </a:extLst>
          </p:cNvPr>
          <p:cNvSpPr txBox="1"/>
          <p:nvPr/>
        </p:nvSpPr>
        <p:spPr>
          <a:xfrm>
            <a:off x="3851253" y="6191074"/>
            <a:ext cx="12109600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sz="7200" b="1" dirty="0">
                <a:solidFill>
                  <a:schemeClr val="bg1"/>
                </a:solidFill>
                <a:effectLst/>
                <a:latin typeface="Marianne" panose="02000000000000000000" pitchFamily="2" charset="0"/>
              </a:rPr>
              <a:t>Si on vous dit « hacker », à quelle image pensez-vous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023533C-C6D8-D6BA-DBE3-F653D17742EF}"/>
              </a:ext>
            </a:extLst>
          </p:cNvPr>
          <p:cNvSpPr txBox="1"/>
          <p:nvPr/>
        </p:nvSpPr>
        <p:spPr>
          <a:xfrm>
            <a:off x="16552927" y="5380595"/>
            <a:ext cx="4695091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FR" sz="25000" b="1" dirty="0">
                <a:solidFill>
                  <a:schemeClr val="bg1"/>
                </a:solidFill>
                <a:effectLst/>
                <a:latin typeface="Marianne" panose="02000000000000000000" pitchFamily="2" charset="0"/>
              </a:rPr>
              <a:t>?</a:t>
            </a:r>
            <a:endParaRPr lang="fr-FR" sz="25000" dirty="0">
              <a:solidFill>
                <a:schemeClr val="bg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A75516F-5971-6336-BA3B-A60D69CD2EF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Les sources de menaces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DC3E24D-08E1-FE14-B38D-695327CBEB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8" y="928057"/>
            <a:ext cx="947484" cy="94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88711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3759205" y="6257835"/>
            <a:ext cx="12197166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7200" b="1" dirty="0"/>
              <a:t>Sommaire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Les sources de menaces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9B13DE7-E938-84DA-A757-B04B943271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8" y="928057"/>
            <a:ext cx="947484" cy="94361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51407499-23CF-6136-33D7-B50E85B16BF5}"/>
              </a:ext>
            </a:extLst>
          </p:cNvPr>
          <p:cNvSpPr txBox="1"/>
          <p:nvPr/>
        </p:nvSpPr>
        <p:spPr>
          <a:xfrm>
            <a:off x="1236768" y="2896250"/>
            <a:ext cx="21522894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4800" b="1" dirty="0">
                <a:solidFill>
                  <a:srgbClr val="9B8E85"/>
                </a:solidFill>
                <a:latin typeface="Marianne" panose="02000000000000000000" pitchFamily="2" charset="0"/>
              </a:rPr>
              <a:t>L’image du hacker à capuche au fond de sa chambre a la vie dure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C694BA7-31B0-6B8C-294E-BB4A9346A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47" y="4607128"/>
            <a:ext cx="5232400" cy="5714332"/>
          </a:xfrm>
          <a:prstGeom prst="rect">
            <a:avLst/>
          </a:prstGeom>
        </p:spPr>
      </p:pic>
      <p:sp>
        <p:nvSpPr>
          <p:cNvPr id="17" name="Multiplication 16">
            <a:extLst>
              <a:ext uri="{FF2B5EF4-FFF2-40B4-BE49-F238E27FC236}">
                <a16:creationId xmlns:a16="http://schemas.microsoft.com/office/drawing/2014/main" id="{C62CAFE0-768D-9C00-6006-081A9DF764E9}"/>
              </a:ext>
            </a:extLst>
          </p:cNvPr>
          <p:cNvSpPr/>
          <p:nvPr/>
        </p:nvSpPr>
        <p:spPr>
          <a:xfrm>
            <a:off x="2704590" y="7234921"/>
            <a:ext cx="3788229" cy="3500846"/>
          </a:xfrm>
          <a:prstGeom prst="mathMultiply">
            <a:avLst/>
          </a:prstGeom>
          <a:solidFill>
            <a:srgbClr val="C00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255A6A0-CE62-8E55-4A01-15B861A04C31}"/>
              </a:ext>
            </a:extLst>
          </p:cNvPr>
          <p:cNvSpPr txBox="1"/>
          <p:nvPr/>
        </p:nvSpPr>
        <p:spPr>
          <a:xfrm>
            <a:off x="8720731" y="5771042"/>
            <a:ext cx="12220450" cy="33865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fr-FR" sz="4800" b="1" dirty="0">
                <a:solidFill>
                  <a:srgbClr val="233B7E"/>
                </a:solidFill>
                <a:latin typeface="Marianne" panose="02000000000000000000" pitchFamily="2" charset="0"/>
              </a:rPr>
              <a:t>Aujourd’hui, la plupart des attaquants informatiques ne travaillent pas seuls, sont organisés, peuvent même avoir des horaires de bureau !</a:t>
            </a:r>
          </a:p>
        </p:txBody>
      </p:sp>
    </p:spTree>
    <p:extLst>
      <p:ext uri="{BB962C8B-B14F-4D97-AF65-F5344CB8AC3E}">
        <p14:creationId xmlns:p14="http://schemas.microsoft.com/office/powerpoint/2010/main" val="3892854769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E8D7D78-510E-63F4-0038-ADDC2E5F0E73}"/>
              </a:ext>
            </a:extLst>
          </p:cNvPr>
          <p:cNvSpPr/>
          <p:nvPr/>
        </p:nvSpPr>
        <p:spPr>
          <a:xfrm>
            <a:off x="0" y="1548000"/>
            <a:ext cx="24430392" cy="12168000"/>
          </a:xfrm>
          <a:prstGeom prst="rect">
            <a:avLst/>
          </a:prstGeom>
          <a:solidFill>
            <a:srgbClr val="989ED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5C88504-A8C9-F721-6CCA-129CE7567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369" y="3369339"/>
            <a:ext cx="7443261" cy="852532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B81BC65-D289-A73A-AB28-536575A32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987" y="310891"/>
            <a:ext cx="1778417" cy="210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03541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Les cyberattaques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80DED8D-9D52-0970-C63A-0ED8E9CB3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8" y="928056"/>
            <a:ext cx="943616" cy="94361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8DD3329-EB50-CCF7-0F68-6DF1137EE8FB}"/>
              </a:ext>
            </a:extLst>
          </p:cNvPr>
          <p:cNvSpPr txBox="1"/>
          <p:nvPr/>
        </p:nvSpPr>
        <p:spPr>
          <a:xfrm>
            <a:off x="1236768" y="2896250"/>
            <a:ext cx="21522894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4800" b="1" dirty="0">
                <a:solidFill>
                  <a:srgbClr val="395FAB"/>
                </a:solidFill>
                <a:latin typeface="Marianne" panose="02000000000000000000" pitchFamily="2" charset="0"/>
              </a:rPr>
              <a:t>Il existe 3 types de vecteurs d’attaque :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811AFA7-0E40-8591-E3FE-7B495202A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96" y="8300075"/>
            <a:ext cx="6312420" cy="259923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D8AEE1A-9E78-C898-66EC-E7A1827E5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741" y="4884525"/>
            <a:ext cx="2890530" cy="340934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8759B3E-E701-B1B8-5832-89819676F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317" y="4832094"/>
            <a:ext cx="2709992" cy="340934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0ADA949-17CF-E227-ECC7-FE43066C09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799" y="8300075"/>
            <a:ext cx="9083029" cy="262779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545D496-68C6-378A-13C9-1EF5B1C0CD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7161" y="4832095"/>
            <a:ext cx="3652868" cy="340934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D9525F2-8869-536D-230D-90725A1498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0901" y="8400045"/>
            <a:ext cx="7426376" cy="239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53719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Les cyberattaques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80DED8D-9D52-0970-C63A-0ED8E9CB3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8" y="928056"/>
            <a:ext cx="943616" cy="94361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AEB9670-D34B-F6CB-207B-D7881EDEC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302" y="3161180"/>
            <a:ext cx="15214196" cy="8573620"/>
          </a:xfrm>
          <a:prstGeom prst="rect">
            <a:avLst/>
          </a:prstGeom>
        </p:spPr>
      </p:pic>
      <p:pic>
        <p:nvPicPr>
          <p:cNvPr id="11" name="Graphique 10" descr="Curseur avec un remplissage uni">
            <a:extLst>
              <a:ext uri="{FF2B5EF4-FFF2-40B4-BE49-F238E27FC236}">
                <a16:creationId xmlns:a16="http://schemas.microsoft.com/office/drawing/2014/main" id="{1FE250DD-226A-6598-F372-4C0E71D4E6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81884" y="11860208"/>
            <a:ext cx="914400" cy="9144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39E393E-838F-B008-B487-114CF82C53D1}"/>
              </a:ext>
            </a:extLst>
          </p:cNvPr>
          <p:cNvSpPr txBox="1"/>
          <p:nvPr/>
        </p:nvSpPr>
        <p:spPr>
          <a:xfrm>
            <a:off x="5763491" y="12081446"/>
            <a:ext cx="1418800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Marianne" panose="02000000000000000000" pitchFamily="2" charset="0"/>
                <a:sym typeface="Helvetica Neue"/>
                <a:hlinkClick r:id="rId6"/>
              </a:rPr>
              <a:t>Lien externe</a:t>
            </a:r>
            <a:r>
              <a:rPr kumimoji="0" lang="fr-FR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Marianne" panose="02000000000000000000" pitchFamily="2" charset="0"/>
                <a:sym typeface="Helvetica Neue"/>
              </a:rPr>
              <a:t> : </a:t>
            </a:r>
            <a:r>
              <a:rPr kumimoji="0" lang="fr-FR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Marianne" panose="02000000000000000000" pitchFamily="2" charset="0"/>
                <a:sym typeface="Helvetica Neue"/>
                <a:hlinkClick r:id="rId6"/>
              </a:rPr>
              <a:t>https://youtu.be</a:t>
            </a:r>
            <a:r>
              <a:rPr kumimoji="0" lang="fr-FR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Marianne" panose="02000000000000000000" pitchFamily="2" charset="0"/>
                <a:sym typeface="Helvetica Neue"/>
                <a:hlinkClick r:id="rId6"/>
              </a:rPr>
              <a:t>/X9BrFxJYimk</a:t>
            </a:r>
            <a:endParaRPr kumimoji="0" lang="fr-FR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Marianne" panose="02000000000000000000" pitchFamily="2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18379626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Les cyberattaques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80DED8D-9D52-0970-C63A-0ED8E9CB3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8" y="928056"/>
            <a:ext cx="943616" cy="943616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183B6D18-41A6-52EF-FF13-C7B79F1772C4}"/>
              </a:ext>
            </a:extLst>
          </p:cNvPr>
          <p:cNvSpPr/>
          <p:nvPr/>
        </p:nvSpPr>
        <p:spPr>
          <a:xfrm>
            <a:off x="2131598" y="4185136"/>
            <a:ext cx="19708494" cy="6330461"/>
          </a:xfrm>
          <a:prstGeom prst="roundRect">
            <a:avLst>
              <a:gd name="adj" fmla="val 8334"/>
            </a:avLst>
          </a:prstGeom>
          <a:solidFill>
            <a:srgbClr val="989ED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25ACC07-66C0-4217-4239-D2CD2D721CA2}"/>
              </a:ext>
            </a:extLst>
          </p:cNvPr>
          <p:cNvSpPr txBox="1"/>
          <p:nvPr/>
        </p:nvSpPr>
        <p:spPr>
          <a:xfrm>
            <a:off x="3851253" y="6191074"/>
            <a:ext cx="12109600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sz="7200" b="1" dirty="0">
                <a:solidFill>
                  <a:schemeClr val="bg1"/>
                </a:solidFill>
                <a:effectLst/>
                <a:latin typeface="Marianne" panose="02000000000000000000" pitchFamily="2" charset="0"/>
              </a:rPr>
              <a:t>Quel vecteu</a:t>
            </a:r>
            <a:r>
              <a:rPr lang="fr-FR" sz="7200" b="1" dirty="0">
                <a:solidFill>
                  <a:schemeClr val="bg1"/>
                </a:solidFill>
                <a:latin typeface="Marianne" panose="02000000000000000000" pitchFamily="2" charset="0"/>
              </a:rPr>
              <a:t>r d’attaque le</a:t>
            </a:r>
            <a:r>
              <a:rPr lang="fr-FR" sz="7200" b="1" dirty="0">
                <a:solidFill>
                  <a:schemeClr val="bg1"/>
                </a:solidFill>
                <a:effectLst/>
                <a:latin typeface="Marianne" panose="02000000000000000000" pitchFamily="2" charset="0"/>
              </a:rPr>
              <a:t> phishing exploite-t-il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945B0F8-2552-5952-409A-96E527741677}"/>
              </a:ext>
            </a:extLst>
          </p:cNvPr>
          <p:cNvSpPr txBox="1"/>
          <p:nvPr/>
        </p:nvSpPr>
        <p:spPr>
          <a:xfrm>
            <a:off x="16552927" y="5380595"/>
            <a:ext cx="4695091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FR" sz="25000" b="1" dirty="0">
                <a:solidFill>
                  <a:schemeClr val="bg1"/>
                </a:solidFill>
                <a:effectLst/>
                <a:latin typeface="Marianne" panose="02000000000000000000" pitchFamily="2" charset="0"/>
              </a:rPr>
              <a:t>?</a:t>
            </a:r>
            <a:endParaRPr lang="fr-FR" sz="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055775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Les cyberattaques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80DED8D-9D52-0970-C63A-0ED8E9CB3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8" y="928056"/>
            <a:ext cx="943616" cy="94361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F945B0F8-2552-5952-409A-96E527741677}"/>
              </a:ext>
            </a:extLst>
          </p:cNvPr>
          <p:cNvSpPr txBox="1"/>
          <p:nvPr/>
        </p:nvSpPr>
        <p:spPr>
          <a:xfrm>
            <a:off x="1708576" y="4965174"/>
            <a:ext cx="19419218" cy="37856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8000" b="1" dirty="0">
                <a:solidFill>
                  <a:srgbClr val="3853CC"/>
                </a:solidFill>
                <a:latin typeface="Marianne" panose="02000000000000000000" pitchFamily="2" charset="0"/>
              </a:rPr>
              <a:t>Un vecteur humain ! Un utilisateur clique sur un lien malveillant, par manque de vigilance.</a:t>
            </a:r>
            <a:endParaRPr lang="fr-FR" sz="8000" dirty="0">
              <a:solidFill>
                <a:srgbClr val="385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966659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Les cyberattaques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80DED8D-9D52-0970-C63A-0ED8E9CB3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8" y="928056"/>
            <a:ext cx="943616" cy="943616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183B6D18-41A6-52EF-FF13-C7B79F1772C4}"/>
              </a:ext>
            </a:extLst>
          </p:cNvPr>
          <p:cNvSpPr/>
          <p:nvPr/>
        </p:nvSpPr>
        <p:spPr>
          <a:xfrm>
            <a:off x="2131598" y="4185136"/>
            <a:ext cx="19708494" cy="6330461"/>
          </a:xfrm>
          <a:prstGeom prst="roundRect">
            <a:avLst>
              <a:gd name="adj" fmla="val 8334"/>
            </a:avLst>
          </a:prstGeom>
          <a:solidFill>
            <a:srgbClr val="989ED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25ACC07-66C0-4217-4239-D2CD2D721CA2}"/>
              </a:ext>
            </a:extLst>
          </p:cNvPr>
          <p:cNvSpPr txBox="1"/>
          <p:nvPr/>
        </p:nvSpPr>
        <p:spPr>
          <a:xfrm>
            <a:off x="3851253" y="5083078"/>
            <a:ext cx="12109600" cy="45345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sz="7200" b="1" dirty="0">
                <a:solidFill>
                  <a:schemeClr val="bg1"/>
                </a:solidFill>
                <a:latin typeface="Marianne" panose="02000000000000000000" pitchFamily="2" charset="0"/>
              </a:rPr>
              <a:t>Doit-on </a:t>
            </a:r>
            <a:r>
              <a:rPr lang="fr-FR" sz="7200" b="1" dirty="0">
                <a:solidFill>
                  <a:schemeClr val="bg1"/>
                </a:solidFill>
                <a:effectLst/>
                <a:latin typeface="Marianne" panose="02000000000000000000" pitchFamily="2" charset="0"/>
              </a:rPr>
              <a:t>plutôt parler de virus, de ver informatique ou encore de cheval de Troie ?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945B0F8-2552-5952-409A-96E527741677}"/>
              </a:ext>
            </a:extLst>
          </p:cNvPr>
          <p:cNvSpPr txBox="1"/>
          <p:nvPr/>
        </p:nvSpPr>
        <p:spPr>
          <a:xfrm>
            <a:off x="16552927" y="5380595"/>
            <a:ext cx="4695091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FR" sz="25000" b="1" dirty="0">
                <a:solidFill>
                  <a:schemeClr val="bg1"/>
                </a:solidFill>
                <a:effectLst/>
                <a:latin typeface="Marianne" panose="02000000000000000000" pitchFamily="2" charset="0"/>
              </a:rPr>
              <a:t>?</a:t>
            </a:r>
            <a:endParaRPr lang="fr-FR" sz="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295399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Les cyberattaques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80DED8D-9D52-0970-C63A-0ED8E9CB3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8" y="928056"/>
            <a:ext cx="943616" cy="94361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F945B0F8-2552-5952-409A-96E527741677}"/>
              </a:ext>
            </a:extLst>
          </p:cNvPr>
          <p:cNvSpPr txBox="1"/>
          <p:nvPr/>
        </p:nvSpPr>
        <p:spPr>
          <a:xfrm>
            <a:off x="1708576" y="4965174"/>
            <a:ext cx="19419218" cy="5016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8000" b="1" dirty="0">
                <a:solidFill>
                  <a:srgbClr val="3853CC"/>
                </a:solidFill>
                <a:latin typeface="Marianne" panose="02000000000000000000" pitchFamily="2" charset="0"/>
              </a:rPr>
              <a:t>Les 3 existent. Pour être sûr de ne pas se tromper, le mieux est de parler de </a:t>
            </a:r>
            <a:r>
              <a:rPr lang="fr-FR" sz="8000" b="1" u="sng" dirty="0">
                <a:solidFill>
                  <a:srgbClr val="3853CC"/>
                </a:solidFill>
                <a:latin typeface="Marianne" panose="02000000000000000000" pitchFamily="2" charset="0"/>
              </a:rPr>
              <a:t>logiciel malveillant </a:t>
            </a:r>
            <a:r>
              <a:rPr lang="fr-FR" sz="8000" b="1" dirty="0">
                <a:solidFill>
                  <a:srgbClr val="3853CC"/>
                </a:solidFill>
                <a:latin typeface="Marianne" panose="02000000000000000000" pitchFamily="2" charset="0"/>
              </a:rPr>
              <a:t>(ou </a:t>
            </a:r>
            <a:r>
              <a:rPr lang="fr-FR" sz="8000" b="1" i="1" dirty="0">
                <a:solidFill>
                  <a:srgbClr val="3853CC"/>
                </a:solidFill>
                <a:latin typeface="Marianne" panose="02000000000000000000" pitchFamily="2" charset="0"/>
              </a:rPr>
              <a:t>malware</a:t>
            </a:r>
            <a:r>
              <a:rPr lang="fr-FR" sz="8000" b="1" dirty="0">
                <a:solidFill>
                  <a:srgbClr val="3853CC"/>
                </a:solidFill>
                <a:latin typeface="Marianne" panose="02000000000000000000" pitchFamily="2" charset="0"/>
              </a:rPr>
              <a:t> en anglais)</a:t>
            </a:r>
            <a:endParaRPr lang="fr-FR" sz="8000" dirty="0">
              <a:solidFill>
                <a:srgbClr val="385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832034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Les cyberattaques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80DED8D-9D52-0970-C63A-0ED8E9CB3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8" y="928056"/>
            <a:ext cx="943616" cy="94361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BD0F73E-F9CA-820D-020F-923BE95B7B10}"/>
              </a:ext>
            </a:extLst>
          </p:cNvPr>
          <p:cNvSpPr txBox="1"/>
          <p:nvPr/>
        </p:nvSpPr>
        <p:spPr>
          <a:xfrm>
            <a:off x="1236768" y="5149840"/>
            <a:ext cx="21311880" cy="42473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5400" dirty="0">
                <a:solidFill>
                  <a:srgbClr val="233B7E"/>
                </a:solidFill>
                <a:latin typeface="Marianne" panose="02000000000000000000" pitchFamily="2" charset="0"/>
              </a:rPr>
              <a:t>Les cyberattaques exploitent des </a:t>
            </a:r>
            <a:r>
              <a:rPr lang="fr-FR" sz="5400" b="1" dirty="0">
                <a:solidFill>
                  <a:srgbClr val="233B7E"/>
                </a:solidFill>
                <a:latin typeface="Marianne" panose="02000000000000000000" pitchFamily="2" charset="0"/>
              </a:rPr>
              <a:t>vulnérabilités</a:t>
            </a:r>
            <a:r>
              <a:rPr lang="fr-FR" sz="5400" dirty="0">
                <a:solidFill>
                  <a:srgbClr val="233B7E"/>
                </a:solidFill>
                <a:latin typeface="Marianne" panose="02000000000000000000" pitchFamily="2" charset="0"/>
              </a:rPr>
              <a:t>, soit une ou plusieurs failles repérées dans un système, au niveau technique ou par manque de vigilance de personnes utilisant le système.</a:t>
            </a:r>
          </a:p>
          <a:p>
            <a:pPr algn="l"/>
            <a:endParaRPr lang="fr-FR" sz="5400" dirty="0">
              <a:solidFill>
                <a:srgbClr val="233B7E"/>
              </a:solidFill>
              <a:latin typeface="Marianne" panose="02000000000000000000" pitchFamily="2" charset="0"/>
            </a:endParaRPr>
          </a:p>
          <a:p>
            <a:pPr algn="l"/>
            <a:r>
              <a:rPr lang="fr-FR" sz="5400" dirty="0">
                <a:solidFill>
                  <a:srgbClr val="233B7E"/>
                </a:solidFill>
                <a:latin typeface="Marianne" panose="02000000000000000000" pitchFamily="2" charset="0"/>
              </a:rPr>
              <a:t>L’enjeu est de les identifier et de les corriger !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5E6C786-589D-5F13-DC76-7E219E658C4B}"/>
              </a:ext>
            </a:extLst>
          </p:cNvPr>
          <p:cNvSpPr txBox="1"/>
          <p:nvPr/>
        </p:nvSpPr>
        <p:spPr>
          <a:xfrm>
            <a:off x="1236768" y="2896250"/>
            <a:ext cx="21522894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4800" b="1" dirty="0">
                <a:solidFill>
                  <a:srgbClr val="395FAB"/>
                </a:solidFill>
                <a:latin typeface="Marianne" panose="02000000000000000000" pitchFamily="2" charset="0"/>
              </a:rPr>
              <a:t>Les vulnérabilités</a:t>
            </a:r>
          </a:p>
        </p:txBody>
      </p:sp>
    </p:spTree>
    <p:extLst>
      <p:ext uri="{BB962C8B-B14F-4D97-AF65-F5344CB8AC3E}">
        <p14:creationId xmlns:p14="http://schemas.microsoft.com/office/powerpoint/2010/main" val="2767881130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Les cyberattaques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80DED8D-9D52-0970-C63A-0ED8E9CB3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8" y="928056"/>
            <a:ext cx="943616" cy="94361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56C92CC-83FD-2A73-E094-FFF08E438C38}"/>
              </a:ext>
            </a:extLst>
          </p:cNvPr>
          <p:cNvSpPr txBox="1"/>
          <p:nvPr/>
        </p:nvSpPr>
        <p:spPr>
          <a:xfrm>
            <a:off x="1236768" y="2896250"/>
            <a:ext cx="21522894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4800" b="1" dirty="0">
                <a:solidFill>
                  <a:srgbClr val="395FAB"/>
                </a:solidFill>
                <a:latin typeface="Marianne" panose="02000000000000000000" pitchFamily="2" charset="0"/>
              </a:rPr>
              <a:t>3 types de cyberattaques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ED6034E-690B-F06F-781C-7F0CB1FAB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384" y="5173727"/>
            <a:ext cx="4619214" cy="393124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8E6E1DD-8AC8-BA1E-33E8-73855CC7C2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85" y="9104973"/>
            <a:ext cx="7302230" cy="226811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636945B-E4BB-01F5-1536-9AF18E9889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226" y="4534563"/>
            <a:ext cx="4702194" cy="464687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292FBD6-EDCD-2CAE-4E69-C6E40C051A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720" y="9251231"/>
            <a:ext cx="4453253" cy="199151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654A7EC-369C-F1C8-00F6-13DF78779F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8761" y="9160293"/>
            <a:ext cx="4259634" cy="221279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BC058A6-CE7E-C01D-8797-98C5CB346F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8971" y="4696686"/>
            <a:ext cx="4619214" cy="461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6600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CAE82CD-A12C-4ADC-F324-59524FF38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512" y="1673320"/>
            <a:ext cx="1994400" cy="197798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73CA662-7CA8-2701-6AF4-16DA84318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512" y="6053181"/>
            <a:ext cx="1994400" cy="196977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255115E-2660-2BB8-D5B2-7D2619E17E63}"/>
              </a:ext>
            </a:extLst>
          </p:cNvPr>
          <p:cNvSpPr txBox="1"/>
          <p:nvPr/>
        </p:nvSpPr>
        <p:spPr>
          <a:xfrm>
            <a:off x="5197983" y="2182480"/>
            <a:ext cx="12197166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dirty="0"/>
              <a:t>Le cyberespace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AF26D3F-64C6-09F9-17C3-2B715E578B07}"/>
              </a:ext>
            </a:extLst>
          </p:cNvPr>
          <p:cNvSpPr txBox="1"/>
          <p:nvPr/>
        </p:nvSpPr>
        <p:spPr>
          <a:xfrm>
            <a:off x="5195714" y="4428641"/>
            <a:ext cx="14054721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spcBef>
                <a:spcPts val="2400"/>
              </a:spcBef>
              <a:buSzPct val="100000"/>
              <a:tabLst>
                <a:tab pos="8636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dirty="0"/>
              <a:t>Les données et les systèmes à protéger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4EBDB2C-845F-4EFB-7C2C-5673CEED9301}"/>
              </a:ext>
            </a:extLst>
          </p:cNvPr>
          <p:cNvSpPr txBox="1"/>
          <p:nvPr/>
        </p:nvSpPr>
        <p:spPr>
          <a:xfrm>
            <a:off x="5195714" y="6521234"/>
            <a:ext cx="16708711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spcBef>
                <a:spcPts val="2400"/>
              </a:spcBef>
              <a:buSzPct val="100000"/>
              <a:tabLst>
                <a:tab pos="8636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dirty="0"/>
              <a:t>La cybersécurité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A962F05-BDB8-E148-B42E-F20D9E4F38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512" y="8261226"/>
            <a:ext cx="1994400" cy="196977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9DD77D1-0C06-D3BD-D252-0380E24B6A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512" y="3863183"/>
            <a:ext cx="1994400" cy="197811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620A16A-5F0F-D1F6-09AE-C9F27A0A31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512" y="6058498"/>
            <a:ext cx="1994400" cy="197811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5EA562A-71C9-9333-B0FE-741681FD9B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512" y="8268217"/>
            <a:ext cx="1994400" cy="1986259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67B6E2DE-50EF-ED98-F824-6FEB1D0F3BEE}"/>
              </a:ext>
            </a:extLst>
          </p:cNvPr>
          <p:cNvSpPr txBox="1"/>
          <p:nvPr/>
        </p:nvSpPr>
        <p:spPr>
          <a:xfrm>
            <a:off x="5197983" y="8803731"/>
            <a:ext cx="12197166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dirty="0"/>
              <a:t>Les sources de menace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3E71E27-3C90-1769-8132-70AB6D15D2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512" y="10455613"/>
            <a:ext cx="1994400" cy="19944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DF9E22DD-1532-9E6B-FFD6-1F3D977587CD}"/>
              </a:ext>
            </a:extLst>
          </p:cNvPr>
          <p:cNvSpPr txBox="1"/>
          <p:nvPr/>
        </p:nvSpPr>
        <p:spPr>
          <a:xfrm>
            <a:off x="5195714" y="10947653"/>
            <a:ext cx="14054721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spcBef>
                <a:spcPts val="2400"/>
              </a:spcBef>
              <a:buSzPct val="100000"/>
              <a:tabLst>
                <a:tab pos="8636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dirty="0"/>
              <a:t>Les cyberattaques</a:t>
            </a:r>
          </a:p>
        </p:txBody>
      </p:sp>
      <p:sp>
        <p:nvSpPr>
          <p:cNvPr id="27" name="Soleil 26">
            <a:extLst>
              <a:ext uri="{FF2B5EF4-FFF2-40B4-BE49-F238E27FC236}">
                <a16:creationId xmlns:a16="http://schemas.microsoft.com/office/drawing/2014/main" id="{657CEA6A-3BEA-606E-0DD4-8CB9441D30FF}"/>
              </a:ext>
            </a:extLst>
          </p:cNvPr>
          <p:cNvSpPr/>
          <p:nvPr/>
        </p:nvSpPr>
        <p:spPr>
          <a:xfrm>
            <a:off x="10105293" y="2230425"/>
            <a:ext cx="703384" cy="640827"/>
          </a:xfrm>
          <a:prstGeom prst="sun">
            <a:avLst/>
          </a:prstGeom>
          <a:solidFill>
            <a:schemeClr val="accent6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28" name="Soleil 27">
            <a:extLst>
              <a:ext uri="{FF2B5EF4-FFF2-40B4-BE49-F238E27FC236}">
                <a16:creationId xmlns:a16="http://schemas.microsoft.com/office/drawing/2014/main" id="{8C3A5175-8AC1-A213-12C3-54E31EAE40CE}"/>
              </a:ext>
            </a:extLst>
          </p:cNvPr>
          <p:cNvSpPr/>
          <p:nvPr/>
        </p:nvSpPr>
        <p:spPr>
          <a:xfrm>
            <a:off x="10351478" y="6572563"/>
            <a:ext cx="703384" cy="640827"/>
          </a:xfrm>
          <a:prstGeom prst="sun">
            <a:avLst/>
          </a:prstGeom>
          <a:solidFill>
            <a:schemeClr val="accent6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29" name="Soleil 28">
            <a:extLst>
              <a:ext uri="{FF2B5EF4-FFF2-40B4-BE49-F238E27FC236}">
                <a16:creationId xmlns:a16="http://schemas.microsoft.com/office/drawing/2014/main" id="{1CFA48AD-5876-B231-15F6-CADC8EAE3F41}"/>
              </a:ext>
            </a:extLst>
          </p:cNvPr>
          <p:cNvSpPr/>
          <p:nvPr/>
        </p:nvSpPr>
        <p:spPr>
          <a:xfrm>
            <a:off x="12250616" y="8925701"/>
            <a:ext cx="703384" cy="640827"/>
          </a:xfrm>
          <a:prstGeom prst="sun">
            <a:avLst/>
          </a:prstGeom>
          <a:solidFill>
            <a:schemeClr val="accent6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30" name="Soleil 29">
            <a:extLst>
              <a:ext uri="{FF2B5EF4-FFF2-40B4-BE49-F238E27FC236}">
                <a16:creationId xmlns:a16="http://schemas.microsoft.com/office/drawing/2014/main" id="{BB0EFCB8-F2F2-8A4C-E862-29771F3A5462}"/>
              </a:ext>
            </a:extLst>
          </p:cNvPr>
          <p:cNvSpPr/>
          <p:nvPr/>
        </p:nvSpPr>
        <p:spPr>
          <a:xfrm>
            <a:off x="17008288" y="4602166"/>
            <a:ext cx="703384" cy="640827"/>
          </a:xfrm>
          <a:prstGeom prst="sun">
            <a:avLst/>
          </a:prstGeom>
          <a:solidFill>
            <a:schemeClr val="accent6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31" name="Soleil 30">
            <a:extLst>
              <a:ext uri="{FF2B5EF4-FFF2-40B4-BE49-F238E27FC236}">
                <a16:creationId xmlns:a16="http://schemas.microsoft.com/office/drawing/2014/main" id="{878960A3-1147-B97C-E5B5-68F365155E05}"/>
              </a:ext>
            </a:extLst>
          </p:cNvPr>
          <p:cNvSpPr/>
          <p:nvPr/>
        </p:nvSpPr>
        <p:spPr>
          <a:xfrm>
            <a:off x="10944874" y="11086228"/>
            <a:ext cx="703384" cy="640827"/>
          </a:xfrm>
          <a:prstGeom prst="sun">
            <a:avLst/>
          </a:prstGeom>
          <a:solidFill>
            <a:schemeClr val="accent6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508318457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Les cyberattaques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80DED8D-9D52-0970-C63A-0ED8E9CB3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8" y="928056"/>
            <a:ext cx="943616" cy="943616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324829AF-A030-95E6-4444-89C9A48762DD}"/>
              </a:ext>
            </a:extLst>
          </p:cNvPr>
          <p:cNvSpPr/>
          <p:nvPr/>
        </p:nvSpPr>
        <p:spPr>
          <a:xfrm>
            <a:off x="2131598" y="4185136"/>
            <a:ext cx="19708494" cy="6330461"/>
          </a:xfrm>
          <a:prstGeom prst="roundRect">
            <a:avLst>
              <a:gd name="adj" fmla="val 8334"/>
            </a:avLst>
          </a:prstGeom>
          <a:solidFill>
            <a:srgbClr val="989ED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8BC3FA3-B809-45B2-216F-E8BC68FE7DF0}"/>
              </a:ext>
            </a:extLst>
          </p:cNvPr>
          <p:cNvSpPr txBox="1"/>
          <p:nvPr/>
        </p:nvSpPr>
        <p:spPr>
          <a:xfrm>
            <a:off x="16552927" y="5380595"/>
            <a:ext cx="4695091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FR" sz="25000" b="1" dirty="0">
                <a:solidFill>
                  <a:schemeClr val="bg1"/>
                </a:solidFill>
                <a:effectLst/>
                <a:latin typeface="Marianne" panose="02000000000000000000" pitchFamily="2" charset="0"/>
              </a:rPr>
              <a:t>?</a:t>
            </a:r>
            <a:endParaRPr lang="fr-FR" sz="25000" dirty="0">
              <a:solidFill>
                <a:schemeClr val="bg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EAB7555-AFDF-2537-A453-4D3FD929242B}"/>
              </a:ext>
            </a:extLst>
          </p:cNvPr>
          <p:cNvSpPr txBox="1"/>
          <p:nvPr/>
        </p:nvSpPr>
        <p:spPr>
          <a:xfrm>
            <a:off x="3851253" y="6107947"/>
            <a:ext cx="12109600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sz="7200" b="1" dirty="0">
                <a:solidFill>
                  <a:schemeClr val="bg1"/>
                </a:solidFill>
                <a:latin typeface="Marianne" panose="02000000000000000000" pitchFamily="2" charset="0"/>
              </a:rPr>
              <a:t>Avez-vous déjà entendu parler de cyberattaques</a:t>
            </a:r>
            <a:endParaRPr lang="fr-FR" sz="7200" b="1" dirty="0">
              <a:solidFill>
                <a:schemeClr val="bg1"/>
              </a:solidFill>
              <a:effectLst/>
              <a:latin typeface="Mariann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449264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Les cyberattaques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80DED8D-9D52-0970-C63A-0ED8E9CB3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8" y="928056"/>
            <a:ext cx="943616" cy="94361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56C92CC-83FD-2A73-E094-FFF08E438C38}"/>
              </a:ext>
            </a:extLst>
          </p:cNvPr>
          <p:cNvSpPr txBox="1"/>
          <p:nvPr/>
        </p:nvSpPr>
        <p:spPr>
          <a:xfrm>
            <a:off x="1236768" y="2896250"/>
            <a:ext cx="21522894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4800" b="1" dirty="0">
                <a:solidFill>
                  <a:srgbClr val="395FAB"/>
                </a:solidFill>
                <a:latin typeface="Marianne" panose="02000000000000000000" pitchFamily="2" charset="0"/>
              </a:rPr>
              <a:t>Quelques cyberattaques célèbres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61CC29A-C4A5-A9AE-575E-14F37B993FCF}"/>
              </a:ext>
            </a:extLst>
          </p:cNvPr>
          <p:cNvSpPr txBox="1"/>
          <p:nvPr/>
        </p:nvSpPr>
        <p:spPr>
          <a:xfrm>
            <a:off x="1236768" y="4607128"/>
            <a:ext cx="21522894" cy="60016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fr-FR" sz="4800" dirty="0">
                <a:solidFill>
                  <a:srgbClr val="395FAB"/>
                </a:solidFill>
                <a:latin typeface="Marianne" panose="02000000000000000000" pitchFamily="2" charset="0"/>
              </a:rPr>
              <a:t>En 2007, l’Estonie a été victime d’une vague de cyberattaques contre les sites web d’institutions publiques, de banques, de sites de presse.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fr-FR" sz="4800" dirty="0">
                <a:solidFill>
                  <a:srgbClr val="395FAB"/>
                </a:solidFill>
                <a:latin typeface="Marianne" panose="02000000000000000000" pitchFamily="2" charset="0"/>
              </a:rPr>
              <a:t>En 2011, les données de dizaines de millions d’utilisateurs de Playstation ont été dérobées.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fr-FR" sz="4800" dirty="0">
                <a:solidFill>
                  <a:srgbClr val="395FAB"/>
                </a:solidFill>
                <a:latin typeface="Marianne" panose="02000000000000000000" pitchFamily="2" charset="0"/>
              </a:rPr>
              <a:t>En 2017, le rançongiciel </a:t>
            </a:r>
            <a:r>
              <a:rPr lang="fr-FR" sz="4800" dirty="0" err="1">
                <a:solidFill>
                  <a:srgbClr val="395FAB"/>
                </a:solidFill>
                <a:latin typeface="Marianne" panose="02000000000000000000" pitchFamily="2" charset="0"/>
              </a:rPr>
              <a:t>Wannacry</a:t>
            </a:r>
            <a:r>
              <a:rPr lang="fr-FR" sz="4800" dirty="0">
                <a:solidFill>
                  <a:srgbClr val="395FAB"/>
                </a:solidFill>
                <a:latin typeface="Marianne" panose="02000000000000000000" pitchFamily="2" charset="0"/>
              </a:rPr>
              <a:t> a infecté des centaines de milliers d’ordinateur à travers le monde et a été stoppé grâce à l’activation d’une fonction cachée (</a:t>
            </a:r>
            <a:r>
              <a:rPr lang="fr-FR" sz="4800" i="1" dirty="0" err="1">
                <a:solidFill>
                  <a:srgbClr val="395FAB"/>
                </a:solidFill>
                <a:latin typeface="Marianne" panose="02000000000000000000" pitchFamily="2" charset="0"/>
              </a:rPr>
              <a:t>kill</a:t>
            </a:r>
            <a:r>
              <a:rPr lang="fr-FR" sz="4800" i="1" dirty="0">
                <a:solidFill>
                  <a:srgbClr val="395FAB"/>
                </a:solidFill>
                <a:latin typeface="Marianne" panose="02000000000000000000" pitchFamily="2" charset="0"/>
              </a:rPr>
              <a:t> switch</a:t>
            </a:r>
            <a:r>
              <a:rPr lang="fr-FR" sz="4800" dirty="0">
                <a:solidFill>
                  <a:srgbClr val="395FAB"/>
                </a:solidFill>
                <a:latin typeface="Marianne" panose="02000000000000000000" pitchFamily="2" charset="0"/>
              </a:rPr>
              <a:t>) découverte par un professionnel en sécurité informatique.</a:t>
            </a:r>
            <a:endParaRPr lang="fr-FR" sz="4800" b="1" dirty="0">
              <a:solidFill>
                <a:srgbClr val="395FAB"/>
              </a:solidFill>
              <a:highlight>
                <a:srgbClr val="FFFF00"/>
              </a:highlight>
              <a:latin typeface="Mariann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899706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E8D7D78-510E-63F4-0038-ADDC2E5F0E73}"/>
              </a:ext>
            </a:extLst>
          </p:cNvPr>
          <p:cNvSpPr/>
          <p:nvPr/>
        </p:nvSpPr>
        <p:spPr>
          <a:xfrm>
            <a:off x="0" y="1548000"/>
            <a:ext cx="24430392" cy="12168000"/>
          </a:xfrm>
          <a:prstGeom prst="rect">
            <a:avLst/>
          </a:prstGeom>
          <a:solidFill>
            <a:srgbClr val="DAA2CA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14E1992-A9DA-0EE7-B877-13283E702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793" y="3039811"/>
            <a:ext cx="7106804" cy="971858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21AA6F4-1CC4-A309-3AAC-CD86D82AE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696" y="283182"/>
            <a:ext cx="1704827" cy="210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79844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Les bonnes pratiques de sécurité informatique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80DED8D-9D52-0970-C63A-0ED8E9CB3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8" y="928056"/>
            <a:ext cx="943616" cy="94361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D0ED460-D81D-5A47-E296-674150D64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8" y="928056"/>
            <a:ext cx="1101917" cy="1088313"/>
          </a:xfrm>
          <a:prstGeom prst="rect">
            <a:avLst/>
          </a:prstGeom>
        </p:spPr>
      </p:pic>
      <p:pic>
        <p:nvPicPr>
          <p:cNvPr id="4" name="Graphique 3" descr="Curseur avec un remplissage uni">
            <a:extLst>
              <a:ext uri="{FF2B5EF4-FFF2-40B4-BE49-F238E27FC236}">
                <a16:creationId xmlns:a16="http://schemas.microsoft.com/office/drawing/2014/main" id="{5D43A6B4-7AAF-1B74-50BE-F1989463BB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81884" y="11860208"/>
            <a:ext cx="914400" cy="9144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7C832E1-5866-3AC9-EC71-E05B7EBA89B2}"/>
              </a:ext>
            </a:extLst>
          </p:cNvPr>
          <p:cNvSpPr txBox="1"/>
          <p:nvPr/>
        </p:nvSpPr>
        <p:spPr>
          <a:xfrm>
            <a:off x="5763491" y="12081446"/>
            <a:ext cx="1418800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Marianne" panose="02000000000000000000" pitchFamily="2" charset="0"/>
                <a:sym typeface="Helvetica Neue"/>
                <a:hlinkClick r:id="rId6"/>
              </a:rPr>
              <a:t>Lien externe : https://</a:t>
            </a:r>
            <a:r>
              <a:rPr kumimoji="0" lang="fr-FR" sz="24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Marianne" panose="02000000000000000000" pitchFamily="2" charset="0"/>
                <a:sym typeface="Helvetica Neue"/>
                <a:hlinkClick r:id="rId6"/>
              </a:rPr>
              <a:t>youtu.be</a:t>
            </a:r>
            <a:r>
              <a:rPr kumimoji="0" lang="fr-FR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Marianne" panose="02000000000000000000" pitchFamily="2" charset="0"/>
                <a:sym typeface="Helvetica Neue"/>
                <a:hlinkClick r:id="rId6"/>
              </a:rPr>
              <a:t>/tLdkbCZ0dg8</a:t>
            </a:r>
            <a:endParaRPr kumimoji="0" lang="fr-FR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Marianne" panose="02000000000000000000" pitchFamily="2" charset="0"/>
              <a:sym typeface="Helvetica Neue"/>
            </a:endParaRPr>
          </a:p>
        </p:txBody>
      </p:sp>
      <p:pic>
        <p:nvPicPr>
          <p:cNvPr id="8" name="Image 7">
            <a:hlinkClick r:id="rId7"/>
            <a:extLst>
              <a:ext uri="{FF2B5EF4-FFF2-40B4-BE49-F238E27FC236}">
                <a16:creationId xmlns:a16="http://schemas.microsoft.com/office/drawing/2014/main" id="{FAF35350-6B61-85BB-6151-9AF040BA1A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1884" y="3351841"/>
            <a:ext cx="14573250" cy="822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746390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Les bonnes pratiques de sécurité informatique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80DED8D-9D52-0970-C63A-0ED8E9CB3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8" y="928056"/>
            <a:ext cx="943616" cy="94361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5E6C786-589D-5F13-DC76-7E219E658C4B}"/>
              </a:ext>
            </a:extLst>
          </p:cNvPr>
          <p:cNvSpPr txBox="1"/>
          <p:nvPr/>
        </p:nvSpPr>
        <p:spPr>
          <a:xfrm>
            <a:off x="1211214" y="2882254"/>
            <a:ext cx="21522894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4800" b="1" dirty="0">
                <a:solidFill>
                  <a:srgbClr val="223A7E"/>
                </a:solidFill>
                <a:latin typeface="Marianne" panose="02000000000000000000" pitchFamily="2" charset="0"/>
              </a:rPr>
              <a:t>Certaines bonnes pratiques doivent être respectées (1/2)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D0ED460-D81D-5A47-E296-674150D64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8" y="928056"/>
            <a:ext cx="1101917" cy="108831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BAC6B53-D15F-D4D6-6E60-C020AE0EBD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63" y="4714185"/>
            <a:ext cx="1916494" cy="183983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9ECD53C-88D8-14C0-5197-799585E58A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115" y="7245108"/>
            <a:ext cx="1839835" cy="178872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6D248D6-FAA9-7B07-2D7B-C555F83352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491" y="9606517"/>
            <a:ext cx="1788728" cy="1763175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3DE61554-97C3-22A2-ADAC-62E552498148}"/>
              </a:ext>
            </a:extLst>
          </p:cNvPr>
          <p:cNvSpPr txBox="1"/>
          <p:nvPr/>
        </p:nvSpPr>
        <p:spPr>
          <a:xfrm>
            <a:off x="3501611" y="5004501"/>
            <a:ext cx="17252498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4800" dirty="0">
                <a:solidFill>
                  <a:srgbClr val="233B7E"/>
                </a:solidFill>
                <a:latin typeface="Marianne" panose="02000000000000000000" pitchFamily="2" charset="0"/>
              </a:rPr>
              <a:t>Utiliser des mots de passe forts ou un « coffre-fort » de mots de passe et activer l’authentification multifacteur.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DC0B89B-BF78-42AB-3BC9-86B312DD0698}"/>
              </a:ext>
            </a:extLst>
          </p:cNvPr>
          <p:cNvSpPr txBox="1"/>
          <p:nvPr/>
        </p:nvSpPr>
        <p:spPr>
          <a:xfrm>
            <a:off x="3501610" y="7354642"/>
            <a:ext cx="18083771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4800" dirty="0">
                <a:solidFill>
                  <a:srgbClr val="233B7E"/>
                </a:solidFill>
                <a:latin typeface="Marianne" panose="02000000000000000000" pitchFamily="2" charset="0"/>
              </a:rPr>
              <a:t>N’utiliser que des logiciels et applications officielles, de confiance et à jour.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8DC4D76-71AF-3F0A-F9AF-962DAD96EBFA}"/>
              </a:ext>
            </a:extLst>
          </p:cNvPr>
          <p:cNvSpPr txBox="1"/>
          <p:nvPr/>
        </p:nvSpPr>
        <p:spPr>
          <a:xfrm>
            <a:off x="3501611" y="10067989"/>
            <a:ext cx="17252498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4800" dirty="0">
                <a:solidFill>
                  <a:srgbClr val="233B7E"/>
                </a:solidFill>
                <a:latin typeface="Marianne" panose="02000000000000000000" pitchFamily="2" charset="0"/>
              </a:rPr>
              <a:t>Ne jamais cliquer sur des liens ou fichiers suspects.</a:t>
            </a:r>
          </a:p>
        </p:txBody>
      </p:sp>
    </p:spTree>
    <p:extLst>
      <p:ext uri="{BB962C8B-B14F-4D97-AF65-F5344CB8AC3E}">
        <p14:creationId xmlns:p14="http://schemas.microsoft.com/office/powerpoint/2010/main" val="3444261347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Les bonnes pratiques de sécurité informatique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80DED8D-9D52-0970-C63A-0ED8E9CB3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8" y="928056"/>
            <a:ext cx="943616" cy="94361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5E6C786-589D-5F13-DC76-7E219E658C4B}"/>
              </a:ext>
            </a:extLst>
          </p:cNvPr>
          <p:cNvSpPr txBox="1"/>
          <p:nvPr/>
        </p:nvSpPr>
        <p:spPr>
          <a:xfrm>
            <a:off x="1211214" y="2882254"/>
            <a:ext cx="21522894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4800" b="1" dirty="0">
                <a:solidFill>
                  <a:srgbClr val="223A7E"/>
                </a:solidFill>
                <a:latin typeface="Marianne" panose="02000000000000000000" pitchFamily="2" charset="0"/>
              </a:rPr>
              <a:t>Certaines bonnes pratiques doivent être respectées (2/2)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D0ED460-D81D-5A47-E296-674150D64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8" y="928056"/>
            <a:ext cx="1101917" cy="108831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BAC6B53-D15F-D4D6-6E60-C020AE0EBD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36" y="4631058"/>
            <a:ext cx="1916494" cy="1839834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3DE61554-97C3-22A2-ADAC-62E552498148}"/>
              </a:ext>
            </a:extLst>
          </p:cNvPr>
          <p:cNvSpPr txBox="1"/>
          <p:nvPr/>
        </p:nvSpPr>
        <p:spPr>
          <a:xfrm>
            <a:off x="3501611" y="7437264"/>
            <a:ext cx="17252498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4800" dirty="0">
                <a:solidFill>
                  <a:srgbClr val="233B7E"/>
                </a:solidFill>
                <a:latin typeface="Marianne" panose="02000000000000000000" pitchFamily="2" charset="0"/>
              </a:rPr>
              <a:t>Utilisez des réseaux sécurisés.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DC0B89B-BF78-42AB-3BC9-86B312DD0698}"/>
              </a:ext>
            </a:extLst>
          </p:cNvPr>
          <p:cNvSpPr txBox="1"/>
          <p:nvPr/>
        </p:nvSpPr>
        <p:spPr>
          <a:xfrm>
            <a:off x="3501611" y="9427188"/>
            <a:ext cx="17252498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4800" dirty="0">
                <a:solidFill>
                  <a:srgbClr val="233B7E"/>
                </a:solidFill>
                <a:latin typeface="Marianne" panose="02000000000000000000" pitchFamily="2" charset="0"/>
              </a:rPr>
              <a:t>Être aussi prudent avec un smartphone et une tablette qu’avec un ordinateur.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5D6FEB1-F375-4B6E-2859-67698FE3EA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36" y="4734327"/>
            <a:ext cx="1839834" cy="183983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5D6AB17-0D7F-3F41-411C-D3A14B1F64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956" y="7103402"/>
            <a:ext cx="1839834" cy="171206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BB1D716-2E8C-07A6-3AFF-4554AAEE3D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760" y="9400492"/>
            <a:ext cx="1890941" cy="171206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6491A04-7211-5E14-15A2-5471E88B5382}"/>
              </a:ext>
            </a:extLst>
          </p:cNvPr>
          <p:cNvSpPr txBox="1"/>
          <p:nvPr/>
        </p:nvSpPr>
        <p:spPr>
          <a:xfrm>
            <a:off x="3501611" y="5115231"/>
            <a:ext cx="17252498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4800" dirty="0">
                <a:solidFill>
                  <a:srgbClr val="233B7E"/>
                </a:solidFill>
                <a:latin typeface="Marianne" panose="02000000000000000000" pitchFamily="2" charset="0"/>
              </a:rPr>
              <a:t>Effectuer des sauvegardes régulières des données.</a:t>
            </a:r>
          </a:p>
        </p:txBody>
      </p:sp>
    </p:spTree>
    <p:extLst>
      <p:ext uri="{BB962C8B-B14F-4D97-AF65-F5344CB8AC3E}">
        <p14:creationId xmlns:p14="http://schemas.microsoft.com/office/powerpoint/2010/main" val="4096864272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Les bonnes pratiques de sécurité informatique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80DED8D-9D52-0970-C63A-0ED8E9CB3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8" y="928056"/>
            <a:ext cx="943616" cy="94361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D0ED460-D81D-5A47-E296-674150D64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8" y="928056"/>
            <a:ext cx="1101917" cy="1088313"/>
          </a:xfrm>
          <a:prstGeom prst="rect">
            <a:avLst/>
          </a:prstGeom>
        </p:spPr>
      </p:pic>
      <p:pic>
        <p:nvPicPr>
          <p:cNvPr id="4" name="Graphique 3" descr="Curseur avec un remplissage uni">
            <a:extLst>
              <a:ext uri="{FF2B5EF4-FFF2-40B4-BE49-F238E27FC236}">
                <a16:creationId xmlns:a16="http://schemas.microsoft.com/office/drawing/2014/main" id="{6CC4EE46-1FB9-5DAF-8A97-CABD48CCA5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81884" y="11860208"/>
            <a:ext cx="914400" cy="9144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0FB1A5C-8AFF-FB8D-463D-BAC80B2D749C}"/>
              </a:ext>
            </a:extLst>
          </p:cNvPr>
          <p:cNvSpPr txBox="1"/>
          <p:nvPr/>
        </p:nvSpPr>
        <p:spPr>
          <a:xfrm>
            <a:off x="5763491" y="12081446"/>
            <a:ext cx="1418800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Marianne" panose="02000000000000000000" pitchFamily="2" charset="0"/>
                <a:sym typeface="Helvetica Neue"/>
                <a:hlinkClick r:id="rId6"/>
              </a:rPr>
              <a:t>Lien externe</a:t>
            </a:r>
            <a:r>
              <a:rPr kumimoji="0" lang="fr-FR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Marianne" panose="02000000000000000000" pitchFamily="2" charset="0"/>
                <a:sym typeface="Helvetica Neue"/>
              </a:rPr>
              <a:t> : </a:t>
            </a:r>
            <a:r>
              <a:rPr kumimoji="0" lang="fr-FR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Marianne" panose="02000000000000000000" pitchFamily="2" charset="0"/>
                <a:sym typeface="Helvetica Neue"/>
                <a:hlinkClick r:id="rId6"/>
              </a:rPr>
              <a:t>https://youtu.be/a8AkOUl97pQ</a:t>
            </a:r>
            <a:endParaRPr kumimoji="0" lang="fr-FR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Marianne" panose="02000000000000000000" pitchFamily="2" charset="0"/>
              <a:sym typeface="Helvetica Neue"/>
            </a:endParaRPr>
          </a:p>
        </p:txBody>
      </p:sp>
      <p:pic>
        <p:nvPicPr>
          <p:cNvPr id="11" name="Image 10" descr="Une image contenant habits, personne, Visage humain, bâtiment&#10;&#10;Description générée automatiquement">
            <a:extLst>
              <a:ext uri="{FF2B5EF4-FFF2-40B4-BE49-F238E27FC236}">
                <a16:creationId xmlns:a16="http://schemas.microsoft.com/office/drawing/2014/main" id="{E0E9D474-8F2E-2B40-68B7-01C907A091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884" y="2409431"/>
            <a:ext cx="12165243" cy="916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496684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E8D7D78-510E-63F4-0038-ADDC2E5F0E73}"/>
              </a:ext>
            </a:extLst>
          </p:cNvPr>
          <p:cNvSpPr/>
          <p:nvPr/>
        </p:nvSpPr>
        <p:spPr>
          <a:xfrm>
            <a:off x="0" y="1548000"/>
            <a:ext cx="24430392" cy="12168000"/>
          </a:xfrm>
          <a:prstGeom prst="rect">
            <a:avLst/>
          </a:prstGeom>
          <a:solidFill>
            <a:srgbClr val="EAB7AD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423B7FB-C6C4-5699-0C7D-DC006FB898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860" y="3213082"/>
            <a:ext cx="6736280" cy="808353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2CB3439-2DD9-BA77-0278-8D3EF988A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246" y="294244"/>
            <a:ext cx="1725505" cy="213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716608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La cryptographie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80DED8D-9D52-0970-C63A-0ED8E9CB37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8" y="928056"/>
            <a:ext cx="943616" cy="94361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D0ED460-D81D-5A47-E296-674150D64B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8" y="928056"/>
            <a:ext cx="1101917" cy="108831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3DE61554-97C3-22A2-ADAC-62E552498148}"/>
              </a:ext>
            </a:extLst>
          </p:cNvPr>
          <p:cNvSpPr txBox="1"/>
          <p:nvPr/>
        </p:nvSpPr>
        <p:spPr>
          <a:xfrm>
            <a:off x="2773475" y="3910559"/>
            <a:ext cx="19141849" cy="67403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FR" sz="7200" b="1" dirty="0">
                <a:solidFill>
                  <a:srgbClr val="233B7E"/>
                </a:solidFill>
                <a:latin typeface="Marianne" panose="02000000000000000000" pitchFamily="2" charset="0"/>
              </a:rPr>
              <a:t>La cryptographie est l’ensemble des procédés permettant de transformer une information lisible en une information « chiffrée », seulement compréhensible de celles et ceux disposant d’une « clé » pour la déchiffrer.</a:t>
            </a:r>
            <a:endParaRPr lang="fr-FR" sz="4800" dirty="0">
              <a:solidFill>
                <a:srgbClr val="233B7E"/>
              </a:solidFill>
              <a:latin typeface="Marianne" panose="02000000000000000000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F2B36AD-CCE3-558D-7C7E-BC7127AD1A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214" y="939952"/>
            <a:ext cx="1101917" cy="108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790423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La cryptographie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80DED8D-9D52-0970-C63A-0ED8E9CB3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8" y="928056"/>
            <a:ext cx="943616" cy="94361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5E6C786-589D-5F13-DC76-7E219E658C4B}"/>
              </a:ext>
            </a:extLst>
          </p:cNvPr>
          <p:cNvSpPr txBox="1"/>
          <p:nvPr/>
        </p:nvSpPr>
        <p:spPr>
          <a:xfrm>
            <a:off x="1211214" y="2882254"/>
            <a:ext cx="21522894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4800" b="1" dirty="0">
                <a:solidFill>
                  <a:srgbClr val="395FAB"/>
                </a:solidFill>
                <a:latin typeface="Marianne" panose="02000000000000000000" pitchFamily="2" charset="0"/>
              </a:rPr>
              <a:t>A l’origine, les codes secrets : l’exemple du chiffre César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D0ED460-D81D-5A47-E296-674150D64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8" y="928056"/>
            <a:ext cx="1101917" cy="108831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F2B36AD-CCE3-558D-7C7E-BC7127AD1A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214" y="939952"/>
            <a:ext cx="1101917" cy="1088313"/>
          </a:xfrm>
          <a:prstGeom prst="rect">
            <a:avLst/>
          </a:prstGeom>
        </p:spPr>
      </p:pic>
      <p:pic>
        <p:nvPicPr>
          <p:cNvPr id="8" name="Image 7" descr="Une image contenant table&#10;&#10;Description générée automatiquement">
            <a:extLst>
              <a:ext uri="{FF2B5EF4-FFF2-40B4-BE49-F238E27FC236}">
                <a16:creationId xmlns:a16="http://schemas.microsoft.com/office/drawing/2014/main" id="{DD46E665-811B-77F4-8B1D-1DDD690F6D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45" y="5478454"/>
            <a:ext cx="21530053" cy="4525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7C9406F-F28F-0CAB-B730-8DA8D4B9E83D}"/>
              </a:ext>
            </a:extLst>
          </p:cNvPr>
          <p:cNvSpPr/>
          <p:nvPr/>
        </p:nvSpPr>
        <p:spPr>
          <a:xfrm>
            <a:off x="2978590" y="9171160"/>
            <a:ext cx="280658" cy="325925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70B8BA-A0CB-A170-647E-6473C70756CA}"/>
              </a:ext>
            </a:extLst>
          </p:cNvPr>
          <p:cNvSpPr/>
          <p:nvPr/>
        </p:nvSpPr>
        <p:spPr>
          <a:xfrm>
            <a:off x="7005873" y="9198320"/>
            <a:ext cx="280658" cy="325925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21548787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FE0696FA-326E-0E4D-F8C5-E03549D87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512" y="1681527"/>
            <a:ext cx="1994400" cy="196977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5D59CF-6D3E-EA86-E76C-11453E93440F}"/>
              </a:ext>
            </a:extLst>
          </p:cNvPr>
          <p:cNvSpPr txBox="1"/>
          <p:nvPr/>
        </p:nvSpPr>
        <p:spPr>
          <a:xfrm>
            <a:off x="5195714" y="2255087"/>
            <a:ext cx="16708711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spcBef>
                <a:spcPts val="2400"/>
              </a:spcBef>
              <a:buSzPct val="100000"/>
              <a:tabLst>
                <a:tab pos="8636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dirty="0"/>
              <a:t>Les bonnes pratiques de sécurité informatique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4A6D9D8-9B13-36D0-B7D5-CDD656160C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512" y="3896118"/>
            <a:ext cx="1994400" cy="1969778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9A815701-EA44-4061-7FEB-B51788247890}"/>
              </a:ext>
            </a:extLst>
          </p:cNvPr>
          <p:cNvSpPr txBox="1"/>
          <p:nvPr/>
        </p:nvSpPr>
        <p:spPr>
          <a:xfrm>
            <a:off x="5197983" y="4414536"/>
            <a:ext cx="12197166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dirty="0"/>
              <a:t>La cryptographie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7FF0DDD-F43D-9529-2ACF-A14FFBC925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512" y="6112866"/>
            <a:ext cx="2002641" cy="1994400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C418BD3B-DB20-51CF-5D76-E1624CCF8A89}"/>
              </a:ext>
            </a:extLst>
          </p:cNvPr>
          <p:cNvSpPr txBox="1"/>
          <p:nvPr/>
        </p:nvSpPr>
        <p:spPr>
          <a:xfrm>
            <a:off x="5206224" y="6642512"/>
            <a:ext cx="12197166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dirty="0"/>
              <a:t>La gestion des risques cyber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C6643F0-431C-4F53-6CB4-5550756A2C24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753" y="8327457"/>
            <a:ext cx="1994400" cy="1994400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DB7F6EAC-FB8D-1C6A-F6BC-F8432D8B30AC}"/>
              </a:ext>
            </a:extLst>
          </p:cNvPr>
          <p:cNvSpPr txBox="1"/>
          <p:nvPr/>
        </p:nvSpPr>
        <p:spPr>
          <a:xfrm>
            <a:off x="5203955" y="8820766"/>
            <a:ext cx="14054721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spcBef>
                <a:spcPts val="2400"/>
              </a:spcBef>
              <a:buSzPct val="100000"/>
              <a:tabLst>
                <a:tab pos="8636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dirty="0"/>
              <a:t>Détecter les cyberattaques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B7745EB5-37AA-349D-DE8C-D31F711D87B8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301" y="10508074"/>
            <a:ext cx="1994400" cy="19944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BF0F171-68CA-D980-322A-0AC07CE712D9}"/>
              </a:ext>
            </a:extLst>
          </p:cNvPr>
          <p:cNvSpPr txBox="1"/>
          <p:nvPr/>
        </p:nvSpPr>
        <p:spPr>
          <a:xfrm>
            <a:off x="5247705" y="11029062"/>
            <a:ext cx="12197166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dirty="0"/>
              <a:t>Réagir aux cyberattaques</a:t>
            </a:r>
          </a:p>
        </p:txBody>
      </p:sp>
      <p:sp>
        <p:nvSpPr>
          <p:cNvPr id="27" name="Soleil 26">
            <a:extLst>
              <a:ext uri="{FF2B5EF4-FFF2-40B4-BE49-F238E27FC236}">
                <a16:creationId xmlns:a16="http://schemas.microsoft.com/office/drawing/2014/main" id="{123ADA21-A6BF-887A-062C-0B7BE4EC7ACE}"/>
              </a:ext>
            </a:extLst>
          </p:cNvPr>
          <p:cNvSpPr/>
          <p:nvPr/>
        </p:nvSpPr>
        <p:spPr>
          <a:xfrm>
            <a:off x="19188286" y="2346002"/>
            <a:ext cx="703384" cy="640827"/>
          </a:xfrm>
          <a:prstGeom prst="sun">
            <a:avLst/>
          </a:prstGeom>
          <a:solidFill>
            <a:schemeClr val="accent6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4515735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La cryptographie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80DED8D-9D52-0970-C63A-0ED8E9CB3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8" y="928056"/>
            <a:ext cx="943616" cy="94361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D0ED460-D81D-5A47-E296-674150D64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8" y="928056"/>
            <a:ext cx="1101917" cy="108831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F2B36AD-CCE3-558D-7C7E-BC7127AD1A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214" y="939952"/>
            <a:ext cx="1101917" cy="1088313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16314123-7D3E-8923-BA93-3214365A29BA}"/>
              </a:ext>
            </a:extLst>
          </p:cNvPr>
          <p:cNvSpPr/>
          <p:nvPr/>
        </p:nvSpPr>
        <p:spPr>
          <a:xfrm>
            <a:off x="2131598" y="4185136"/>
            <a:ext cx="19708494" cy="6330461"/>
          </a:xfrm>
          <a:prstGeom prst="roundRect">
            <a:avLst>
              <a:gd name="adj" fmla="val 8334"/>
            </a:avLst>
          </a:prstGeom>
          <a:solidFill>
            <a:srgbClr val="D8827A">
              <a:alpha val="63922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E8449C7-A8CE-C206-C64A-9F5C75D2FF5E}"/>
              </a:ext>
            </a:extLst>
          </p:cNvPr>
          <p:cNvSpPr txBox="1"/>
          <p:nvPr/>
        </p:nvSpPr>
        <p:spPr>
          <a:xfrm>
            <a:off x="3851252" y="6191074"/>
            <a:ext cx="16966587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sz="7200" b="1" dirty="0">
                <a:solidFill>
                  <a:schemeClr val="bg1"/>
                </a:solidFill>
                <a:latin typeface="Marianne" panose="02000000000000000000" pitchFamily="2" charset="0"/>
              </a:rPr>
              <a:t>Codez avec le chiffre César, la phrase</a:t>
            </a:r>
          </a:p>
          <a:p>
            <a:pPr algn="l"/>
            <a:r>
              <a:rPr lang="fr-FR" sz="7200" b="1" dirty="0">
                <a:solidFill>
                  <a:schemeClr val="bg1"/>
                </a:solidFill>
                <a:latin typeface="Marianne" panose="02000000000000000000" pitchFamily="2" charset="0"/>
              </a:rPr>
              <a:t>« On mange ensemble ce midi ? »</a:t>
            </a:r>
            <a:endParaRPr lang="fr-FR" sz="7200" b="1" dirty="0">
              <a:solidFill>
                <a:schemeClr val="bg1"/>
              </a:solidFill>
              <a:effectLst/>
              <a:latin typeface="Mariann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057114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La cryptographie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80DED8D-9D52-0970-C63A-0ED8E9CB3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8" y="928056"/>
            <a:ext cx="943616" cy="94361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D0ED460-D81D-5A47-E296-674150D64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8" y="928056"/>
            <a:ext cx="1101917" cy="108831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F2B36AD-CCE3-558D-7C7E-BC7127AD1A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214" y="939952"/>
            <a:ext cx="1101917" cy="1088313"/>
          </a:xfrm>
          <a:prstGeom prst="rect">
            <a:avLst/>
          </a:prstGeom>
        </p:spPr>
      </p:pic>
      <p:pic>
        <p:nvPicPr>
          <p:cNvPr id="9" name="Image 8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D428E0EF-E44A-E465-548C-2E6F905FD5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404" y="4028512"/>
            <a:ext cx="18642513" cy="802920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0722FB4-17D7-07BF-A428-33B0B45A706B}"/>
              </a:ext>
            </a:extLst>
          </p:cNvPr>
          <p:cNvSpPr txBox="1"/>
          <p:nvPr/>
        </p:nvSpPr>
        <p:spPr>
          <a:xfrm>
            <a:off x="1211214" y="2882254"/>
            <a:ext cx="21522894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4800" b="1" dirty="0">
                <a:solidFill>
                  <a:srgbClr val="395FAB"/>
                </a:solidFill>
                <a:latin typeface="Marianne" panose="02000000000000000000" pitchFamily="2" charset="0"/>
              </a:rPr>
              <a:t>La solution !</a:t>
            </a:r>
          </a:p>
        </p:txBody>
      </p:sp>
    </p:spTree>
    <p:extLst>
      <p:ext uri="{BB962C8B-B14F-4D97-AF65-F5344CB8AC3E}">
        <p14:creationId xmlns:p14="http://schemas.microsoft.com/office/powerpoint/2010/main" val="1806834336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La cryptographie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80DED8D-9D52-0970-C63A-0ED8E9CB3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8" y="928056"/>
            <a:ext cx="943616" cy="94361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D0ED460-D81D-5A47-E296-674150D64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8" y="928056"/>
            <a:ext cx="1101917" cy="108831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F2B36AD-CCE3-558D-7C7E-BC7127AD1A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214" y="939952"/>
            <a:ext cx="1101917" cy="1088313"/>
          </a:xfrm>
          <a:prstGeom prst="rect">
            <a:avLst/>
          </a:prstGeom>
        </p:spPr>
      </p:pic>
      <p:graphicFrame>
        <p:nvGraphicFramePr>
          <p:cNvPr id="8" name="Tableau 11">
            <a:extLst>
              <a:ext uri="{FF2B5EF4-FFF2-40B4-BE49-F238E27FC236}">
                <a16:creationId xmlns:a16="http://schemas.microsoft.com/office/drawing/2014/main" id="{F4D257CE-BCD7-02DD-5B15-FC7E4A012E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118998"/>
              </p:ext>
            </p:extLst>
          </p:nvPr>
        </p:nvGraphicFramePr>
        <p:xfrm>
          <a:off x="1236768" y="3185659"/>
          <a:ext cx="21928032" cy="91372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964016">
                  <a:extLst>
                    <a:ext uri="{9D8B030D-6E8A-4147-A177-3AD203B41FA5}">
                      <a16:colId xmlns:a16="http://schemas.microsoft.com/office/drawing/2014/main" val="1852499922"/>
                    </a:ext>
                  </a:extLst>
                </a:gridCol>
                <a:gridCol w="10964016">
                  <a:extLst>
                    <a:ext uri="{9D8B030D-6E8A-4147-A177-3AD203B41FA5}">
                      <a16:colId xmlns:a16="http://schemas.microsoft.com/office/drawing/2014/main" val="3866661782"/>
                    </a:ext>
                  </a:extLst>
                </a:gridCol>
              </a:tblGrid>
              <a:tr h="1364828">
                <a:tc>
                  <a:txBody>
                    <a:bodyPr/>
                    <a:lstStyle/>
                    <a:p>
                      <a:r>
                        <a:rPr lang="fr-FR" sz="4800" b="1" dirty="0">
                          <a:solidFill>
                            <a:srgbClr val="007240"/>
                          </a:solidFill>
                          <a:latin typeface="Marianne" panose="02000000000000000000" pitchFamily="2" charset="0"/>
                        </a:rPr>
                        <a:t>On dit !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4800" b="1" dirty="0">
                          <a:solidFill>
                            <a:srgbClr val="C00000"/>
                          </a:solidFill>
                          <a:latin typeface="Marianne" panose="02000000000000000000" pitchFamily="2" charset="0"/>
                        </a:rPr>
                        <a:t>On ne dit pas !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104362"/>
                  </a:ext>
                </a:extLst>
              </a:tr>
              <a:tr h="4528749">
                <a:tc>
                  <a:txBody>
                    <a:bodyPr/>
                    <a:lstStyle/>
                    <a:p>
                      <a:pPr marL="685800" indent="-685800" algn="l">
                        <a:buFont typeface="Arial" panose="020B0604020202020204" pitchFamily="34" charset="0"/>
                        <a:buChar char="•"/>
                      </a:pPr>
                      <a:endParaRPr kumimoji="0" lang="fr-FR" sz="20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233B7E"/>
                        </a:solidFill>
                        <a:effectLst/>
                        <a:uFillTx/>
                        <a:latin typeface="Marianne" panose="02000000000000000000" pitchFamily="2" charset="0"/>
                        <a:ea typeface="+mj-ea"/>
                        <a:cs typeface="+mj-cs"/>
                        <a:sym typeface="Helvetica Neue"/>
                      </a:endParaRPr>
                    </a:p>
                    <a:p>
                      <a:pPr marL="685800" indent="-685800" algn="l">
                        <a:buFont typeface="Arial" panose="020B0604020202020204" pitchFamily="34" charset="0"/>
                        <a:buChar char="•"/>
                      </a:pPr>
                      <a:r>
                        <a:rPr kumimoji="0" lang="fr-FR" sz="48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233B7E"/>
                          </a:solidFill>
                          <a:effectLst/>
                          <a:uFillTx/>
                          <a:latin typeface="Marianne" panose="02000000000000000000" pitchFamily="2" charset="0"/>
                          <a:ea typeface="+mj-ea"/>
                          <a:cs typeface="+mj-cs"/>
                          <a:sym typeface="Helvetica Neue"/>
                        </a:rPr>
                        <a:t>Chiffrer, chiffrement</a:t>
                      </a:r>
                    </a:p>
                    <a:p>
                      <a:pPr marL="738188" indent="0" algn="l"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fr-FR" sz="40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FillTx/>
                          <a:latin typeface="Marianne" panose="02000000000000000000" pitchFamily="2" charset="0"/>
                          <a:ea typeface="+mj-ea"/>
                          <a:cs typeface="+mj-cs"/>
                          <a:sym typeface="Helvetica Neue"/>
                        </a:rPr>
                        <a:t>Protéger une information en la chiffrant avec une clé</a:t>
                      </a:r>
                    </a:p>
                    <a:p>
                      <a:pPr marL="738188" indent="0" algn="l">
                        <a:buFont typeface="Arial" panose="020B0604020202020204" pitchFamily="34" charset="0"/>
                        <a:buNone/>
                        <a:tabLst/>
                      </a:pPr>
                      <a:endParaRPr kumimoji="0" lang="fr-FR" sz="40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233B7E"/>
                        </a:solidFill>
                        <a:effectLst/>
                        <a:uFillTx/>
                        <a:latin typeface="Marianne" panose="02000000000000000000" pitchFamily="2" charset="0"/>
                        <a:ea typeface="+mj-ea"/>
                        <a:cs typeface="+mj-cs"/>
                        <a:sym typeface="Helvetica Neue"/>
                      </a:endParaRPr>
                    </a:p>
                    <a:p>
                      <a:pPr marL="685800" indent="-685800" algn="l">
                        <a:buFont typeface="Arial" panose="020B0604020202020204" pitchFamily="34" charset="0"/>
                        <a:buChar char="•"/>
                      </a:pPr>
                      <a:r>
                        <a:rPr kumimoji="0" lang="fr-FR" sz="48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233B7E"/>
                          </a:solidFill>
                          <a:effectLst/>
                          <a:uFillTx/>
                          <a:latin typeface="Marianne" panose="02000000000000000000" pitchFamily="2" charset="0"/>
                          <a:ea typeface="+mj-ea"/>
                          <a:cs typeface="+mj-cs"/>
                          <a:sym typeface="Helvetica Neue"/>
                        </a:rPr>
                        <a:t>Déchiffrer, déchiffrement </a:t>
                      </a:r>
                    </a:p>
                    <a:p>
                      <a:pPr marL="738188" marR="0" lvl="0" indent="0" algn="l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fr-FR" sz="40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FillTx/>
                          <a:latin typeface="Marianne" panose="02000000000000000000" pitchFamily="2" charset="0"/>
                          <a:ea typeface="+mj-ea"/>
                          <a:cs typeface="+mj-cs"/>
                          <a:sym typeface="Helvetica Neue"/>
                        </a:rPr>
                        <a:t>Accéder à une information chiffrée en utilisant la clé</a:t>
                      </a:r>
                    </a:p>
                    <a:p>
                      <a:pPr marL="766763" marR="0" lvl="0" indent="0" algn="l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fr-FR" sz="40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233B7E"/>
                        </a:solidFill>
                        <a:effectLst/>
                        <a:uFillTx/>
                        <a:latin typeface="Marianne" panose="02000000000000000000" pitchFamily="2" charset="0"/>
                        <a:ea typeface="+mj-ea"/>
                        <a:cs typeface="+mj-cs"/>
                        <a:sym typeface="Helvetica Neue"/>
                      </a:endParaRPr>
                    </a:p>
                    <a:p>
                      <a:pPr marL="685800" indent="-685800" algn="l">
                        <a:buFont typeface="Arial" panose="020B0604020202020204" pitchFamily="34" charset="0"/>
                        <a:buChar char="•"/>
                      </a:pPr>
                      <a:r>
                        <a:rPr kumimoji="0" lang="fr-FR" sz="48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233B7E"/>
                          </a:solidFill>
                          <a:effectLst/>
                          <a:uFillTx/>
                          <a:latin typeface="Marianne" panose="02000000000000000000" pitchFamily="2" charset="0"/>
                          <a:ea typeface="+mj-ea"/>
                          <a:cs typeface="+mj-cs"/>
                          <a:sym typeface="Helvetica Neue"/>
                        </a:rPr>
                        <a:t>Décrypter </a:t>
                      </a:r>
                    </a:p>
                    <a:p>
                      <a:pPr marL="738188" marR="0" lvl="0" indent="0" algn="l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fr-FR" sz="40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FillTx/>
                          <a:latin typeface="Marianne" panose="02000000000000000000" pitchFamily="2" charset="0"/>
                          <a:ea typeface="+mj-ea"/>
                          <a:cs typeface="+mj-cs"/>
                          <a:sym typeface="Helvetica Neue"/>
                        </a:rPr>
                        <a:t>Accéder à une information chiffrée sans la clé</a:t>
                      </a:r>
                    </a:p>
                    <a:p>
                      <a:pPr marL="677863" marR="0" lvl="0" indent="0" algn="l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fr-FR" sz="20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233B7E"/>
                        </a:solidFill>
                        <a:effectLst/>
                        <a:uFillTx/>
                        <a:latin typeface="Marianne" panose="02000000000000000000" pitchFamily="2" charset="0"/>
                        <a:ea typeface="+mj-ea"/>
                        <a:cs typeface="+mj-cs"/>
                        <a:sym typeface="Helvetica Neu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85800" indent="-685800" algn="l">
                        <a:buFont typeface="Arial" panose="020B0604020202020204" pitchFamily="34" charset="0"/>
                        <a:buChar char="•"/>
                      </a:pPr>
                      <a:endParaRPr kumimoji="0" lang="fr-FR" sz="20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233B7E"/>
                        </a:solidFill>
                        <a:effectLst/>
                        <a:uFillTx/>
                        <a:latin typeface="Marianne" panose="02000000000000000000" pitchFamily="2" charset="0"/>
                        <a:ea typeface="+mj-ea"/>
                        <a:cs typeface="+mj-cs"/>
                        <a:sym typeface="Helvetica Neue"/>
                      </a:endParaRPr>
                    </a:p>
                    <a:p>
                      <a:pPr marL="685800" indent="-685800" algn="l">
                        <a:buFont typeface="Arial" panose="020B0604020202020204" pitchFamily="34" charset="0"/>
                        <a:buChar char="•"/>
                      </a:pPr>
                      <a:r>
                        <a:rPr kumimoji="0" lang="fr-FR" sz="48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233B7E"/>
                          </a:solidFill>
                          <a:effectLst/>
                          <a:uFillTx/>
                          <a:latin typeface="Marianne" panose="02000000000000000000" pitchFamily="2" charset="0"/>
                          <a:ea typeface="+mj-ea"/>
                          <a:cs typeface="+mj-cs"/>
                          <a:sym typeface="Helvetica Neue"/>
                        </a:rPr>
                        <a:t>Crypter, cryptage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kumimoji="0" lang="fr-FR" sz="48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233B7E"/>
                        </a:solidFill>
                        <a:effectLst/>
                        <a:uFillTx/>
                        <a:latin typeface="Marianne" panose="02000000000000000000" pitchFamily="2" charset="0"/>
                        <a:ea typeface="+mj-ea"/>
                        <a:cs typeface="+mj-cs"/>
                        <a:sym typeface="Helvetica Neue"/>
                      </a:endParaRPr>
                    </a:p>
                    <a:p>
                      <a:pPr marL="685800" indent="-685800" algn="l">
                        <a:buFont typeface="Arial" panose="020B0604020202020204" pitchFamily="34" charset="0"/>
                        <a:buChar char="•"/>
                      </a:pPr>
                      <a:r>
                        <a:rPr kumimoji="0" lang="fr-FR" sz="48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233B7E"/>
                          </a:solidFill>
                          <a:effectLst/>
                          <a:uFillTx/>
                          <a:latin typeface="Marianne" panose="02000000000000000000" pitchFamily="2" charset="0"/>
                          <a:ea typeface="+mj-ea"/>
                          <a:cs typeface="+mj-cs"/>
                          <a:sym typeface="Helvetica Neue"/>
                        </a:rPr>
                        <a:t>Coder, encoder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39086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4252214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E8D7D78-510E-63F4-0038-ADDC2E5F0E73}"/>
              </a:ext>
            </a:extLst>
          </p:cNvPr>
          <p:cNvSpPr/>
          <p:nvPr/>
        </p:nvSpPr>
        <p:spPr>
          <a:xfrm>
            <a:off x="0" y="1548000"/>
            <a:ext cx="24430392" cy="12168000"/>
          </a:xfrm>
          <a:prstGeom prst="rect">
            <a:avLst/>
          </a:prstGeom>
          <a:solidFill>
            <a:srgbClr val="63A0A8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5B3D055-3A5F-06AB-6004-861E5C7E4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5434" y="3686908"/>
            <a:ext cx="7093131" cy="820577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B397C93-6914-BAF1-5741-F22E79E94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0535" y="303400"/>
            <a:ext cx="1912430" cy="212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64789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La gestion des risques cyber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C8AABAD-CEC4-7044-8800-BB8443CF9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768" y="928056"/>
            <a:ext cx="1101917" cy="109216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18C5B53-705F-F9DF-49F1-950888199771}"/>
              </a:ext>
            </a:extLst>
          </p:cNvPr>
          <p:cNvSpPr txBox="1"/>
          <p:nvPr/>
        </p:nvSpPr>
        <p:spPr>
          <a:xfrm>
            <a:off x="2969842" y="4272677"/>
            <a:ext cx="18749116" cy="51706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FR" sz="6600" b="1" dirty="0">
                <a:solidFill>
                  <a:srgbClr val="006E75"/>
                </a:solidFill>
                <a:latin typeface="Marianne" panose="02000000000000000000" pitchFamily="2" charset="0"/>
              </a:rPr>
              <a:t>La </a:t>
            </a:r>
            <a:r>
              <a:rPr lang="fr-FR" sz="6600" b="1" u="sng" dirty="0">
                <a:solidFill>
                  <a:srgbClr val="006E75"/>
                </a:solidFill>
                <a:latin typeface="Marianne" panose="02000000000000000000" pitchFamily="2" charset="0"/>
              </a:rPr>
              <a:t>nature</a:t>
            </a:r>
            <a:r>
              <a:rPr lang="fr-FR" sz="6600" b="1" dirty="0">
                <a:solidFill>
                  <a:srgbClr val="006E75"/>
                </a:solidFill>
                <a:latin typeface="Marianne" panose="02000000000000000000" pitchFamily="2" charset="0"/>
              </a:rPr>
              <a:t> et </a:t>
            </a:r>
            <a:r>
              <a:rPr lang="fr-FR" sz="6600" b="1" u="sng" dirty="0">
                <a:solidFill>
                  <a:srgbClr val="006E75"/>
                </a:solidFill>
                <a:latin typeface="Marianne" panose="02000000000000000000" pitchFamily="2" charset="0"/>
              </a:rPr>
              <a:t>la gravité</a:t>
            </a:r>
            <a:r>
              <a:rPr lang="fr-FR" sz="6600" b="1" dirty="0">
                <a:solidFill>
                  <a:srgbClr val="006E75"/>
                </a:solidFill>
                <a:latin typeface="Marianne" panose="02000000000000000000" pitchFamily="2" charset="0"/>
              </a:rPr>
              <a:t> des risques de cyberattaques varient entre les individus et les organisations et entre les organisations, selon leur secteur d’activité, leur taille ainsi que leur vulnérabilité.</a:t>
            </a:r>
          </a:p>
        </p:txBody>
      </p:sp>
    </p:spTree>
    <p:extLst>
      <p:ext uri="{BB962C8B-B14F-4D97-AF65-F5344CB8AC3E}">
        <p14:creationId xmlns:p14="http://schemas.microsoft.com/office/powerpoint/2010/main" val="1127574446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La gestion des risques cyber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C8AABAD-CEC4-7044-8800-BB8443CF9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768" y="928056"/>
            <a:ext cx="1101917" cy="109216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8037333-80C6-EF10-93F0-BA83401BB934}"/>
              </a:ext>
            </a:extLst>
          </p:cNvPr>
          <p:cNvSpPr txBox="1"/>
          <p:nvPr/>
        </p:nvSpPr>
        <p:spPr>
          <a:xfrm>
            <a:off x="1211214" y="2882254"/>
            <a:ext cx="21522894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4800" b="1" dirty="0">
                <a:solidFill>
                  <a:srgbClr val="223A7E"/>
                </a:solidFill>
                <a:latin typeface="Marianne" panose="02000000000000000000" pitchFamily="2" charset="0"/>
              </a:rPr>
              <a:t>Anticiper les risques cyber est nécessaire afin d’identifier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7467A65-F476-080C-49DC-D8EFBBF43FD5}"/>
              </a:ext>
            </a:extLst>
          </p:cNvPr>
          <p:cNvSpPr txBox="1"/>
          <p:nvPr/>
        </p:nvSpPr>
        <p:spPr>
          <a:xfrm>
            <a:off x="3501611" y="4598393"/>
            <a:ext cx="17252498" cy="25853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5400" b="1" dirty="0">
                <a:solidFill>
                  <a:srgbClr val="233B7E"/>
                </a:solidFill>
                <a:latin typeface="Marianne" panose="02000000000000000000" pitchFamily="2" charset="0"/>
              </a:rPr>
              <a:t>Les risques contre lesquels une organisation souhaite se protéger</a:t>
            </a:r>
            <a:r>
              <a:rPr lang="fr-FR" sz="5400" dirty="0">
                <a:solidFill>
                  <a:srgbClr val="233B7E"/>
                </a:solidFill>
                <a:latin typeface="Marianne" panose="02000000000000000000" pitchFamily="2" charset="0"/>
              </a:rPr>
              <a:t>, par la mise en œuvre de mesures de sécurité.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1C1C001-B278-97EE-CE59-1E13C79CA434}"/>
              </a:ext>
            </a:extLst>
          </p:cNvPr>
          <p:cNvSpPr txBox="1"/>
          <p:nvPr/>
        </p:nvSpPr>
        <p:spPr>
          <a:xfrm>
            <a:off x="3501611" y="7622904"/>
            <a:ext cx="17252498" cy="25853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5400" b="1" dirty="0">
                <a:solidFill>
                  <a:srgbClr val="233B7E"/>
                </a:solidFill>
                <a:latin typeface="Marianne" panose="02000000000000000000" pitchFamily="2" charset="0"/>
              </a:rPr>
              <a:t>Les risques « résiduels » qu’une organisation est prête à accepter </a:t>
            </a:r>
            <a:r>
              <a:rPr lang="fr-FR" sz="5400" dirty="0">
                <a:solidFill>
                  <a:srgbClr val="233B7E"/>
                </a:solidFill>
                <a:latin typeface="Marianne" panose="02000000000000000000" pitchFamily="2" charset="0"/>
              </a:rPr>
              <a:t>contre lesquels elle ne cherchera pas à se protéger.</a:t>
            </a:r>
          </a:p>
        </p:txBody>
      </p:sp>
      <p:pic>
        <p:nvPicPr>
          <p:cNvPr id="2" name="Graphique 1" descr="Badge 1 avec un remplissage uni">
            <a:extLst>
              <a:ext uri="{FF2B5EF4-FFF2-40B4-BE49-F238E27FC236}">
                <a16:creationId xmlns:a16="http://schemas.microsoft.com/office/drawing/2014/main" id="{DEB8342C-CB96-ADC9-782D-7C270407F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13790" y="4598393"/>
            <a:ext cx="1440000" cy="1440000"/>
          </a:xfrm>
          <a:prstGeom prst="rect">
            <a:avLst/>
          </a:prstGeom>
        </p:spPr>
      </p:pic>
      <p:pic>
        <p:nvPicPr>
          <p:cNvPr id="12" name="Graphique 11" descr="Badge avec un remplissage uni">
            <a:extLst>
              <a:ext uri="{FF2B5EF4-FFF2-40B4-BE49-F238E27FC236}">
                <a16:creationId xmlns:a16="http://schemas.microsoft.com/office/drawing/2014/main" id="{D7AEC2DB-7436-6ADA-3239-3A7152A4D1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13790" y="7475565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2782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La gestion des risques cyber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C8AABAD-CEC4-7044-8800-BB8443CF9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768" y="928056"/>
            <a:ext cx="1101917" cy="109216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8037333-80C6-EF10-93F0-BA83401BB934}"/>
              </a:ext>
            </a:extLst>
          </p:cNvPr>
          <p:cNvSpPr txBox="1"/>
          <p:nvPr/>
        </p:nvSpPr>
        <p:spPr>
          <a:xfrm>
            <a:off x="1211213" y="2882254"/>
            <a:ext cx="22424641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4800" b="1" dirty="0">
                <a:solidFill>
                  <a:srgbClr val="223A7E"/>
                </a:solidFill>
                <a:latin typeface="Marianne" panose="02000000000000000000" pitchFamily="2" charset="0"/>
              </a:rPr>
              <a:t>Les grandes étapes de l’analyse de risques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7467A65-F476-080C-49DC-D8EFBBF43FD5}"/>
              </a:ext>
            </a:extLst>
          </p:cNvPr>
          <p:cNvSpPr txBox="1"/>
          <p:nvPr/>
        </p:nvSpPr>
        <p:spPr>
          <a:xfrm>
            <a:off x="3565751" y="4200834"/>
            <a:ext cx="17252498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4800" dirty="0">
                <a:solidFill>
                  <a:srgbClr val="233B7E"/>
                </a:solidFill>
                <a:latin typeface="Marianne" panose="02000000000000000000" pitchFamily="2" charset="0"/>
              </a:rPr>
              <a:t>Identifier des données et des processus à protéger.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1C1C001-B278-97EE-CE59-1E13C79CA434}"/>
              </a:ext>
            </a:extLst>
          </p:cNvPr>
          <p:cNvSpPr txBox="1"/>
          <p:nvPr/>
        </p:nvSpPr>
        <p:spPr>
          <a:xfrm>
            <a:off x="3565751" y="5417692"/>
            <a:ext cx="17252498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4800" dirty="0">
                <a:solidFill>
                  <a:srgbClr val="233B7E"/>
                </a:solidFill>
                <a:latin typeface="Marianne" panose="02000000000000000000" pitchFamily="2" charset="0"/>
              </a:rPr>
              <a:t>Identifier des « sources de risques potentiels ».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CF97591-C866-AB56-7D85-69C54A33329E}"/>
              </a:ext>
            </a:extLst>
          </p:cNvPr>
          <p:cNvSpPr txBox="1"/>
          <p:nvPr/>
        </p:nvSpPr>
        <p:spPr>
          <a:xfrm>
            <a:off x="3565750" y="6769663"/>
            <a:ext cx="19405086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4800" dirty="0">
                <a:solidFill>
                  <a:srgbClr val="233B7E"/>
                </a:solidFill>
                <a:latin typeface="Marianne" panose="02000000000000000000" pitchFamily="2" charset="0"/>
              </a:rPr>
              <a:t>Imaginer les risques potentiels (« scénarios stratégiques »).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F36A4FF-AE34-B5B2-4D30-609B4618120D}"/>
              </a:ext>
            </a:extLst>
          </p:cNvPr>
          <p:cNvSpPr txBox="1"/>
          <p:nvPr/>
        </p:nvSpPr>
        <p:spPr>
          <a:xfrm>
            <a:off x="3565749" y="10297181"/>
            <a:ext cx="18961742" cy="2308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4800" dirty="0">
                <a:solidFill>
                  <a:srgbClr val="233B7E"/>
                </a:solidFill>
                <a:latin typeface="Marianne" panose="02000000000000000000" pitchFamily="2" charset="0"/>
              </a:rPr>
              <a:t>Mettre en œuvre les « mesures de sécurité » pour réduire les vulnérabilités d’une organisation et la vraisemblance de survenue de ces risques.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EACD054-EDF0-576F-E546-600F8F93B274}"/>
              </a:ext>
            </a:extLst>
          </p:cNvPr>
          <p:cNvSpPr txBox="1"/>
          <p:nvPr/>
        </p:nvSpPr>
        <p:spPr>
          <a:xfrm>
            <a:off x="3565748" y="8204104"/>
            <a:ext cx="20070107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4800" dirty="0">
                <a:solidFill>
                  <a:srgbClr val="233B7E"/>
                </a:solidFill>
                <a:latin typeface="Marianne" panose="02000000000000000000" pitchFamily="2" charset="0"/>
              </a:rPr>
              <a:t>Imaginer les modalités pratiques selon lesquelles ces risques pourraient se concrétiser (« scénarios opérationnels).</a:t>
            </a:r>
          </a:p>
        </p:txBody>
      </p:sp>
      <p:pic>
        <p:nvPicPr>
          <p:cNvPr id="2" name="Graphique 1" descr="Badge 1 avec un remplissage uni">
            <a:extLst>
              <a:ext uri="{FF2B5EF4-FFF2-40B4-BE49-F238E27FC236}">
                <a16:creationId xmlns:a16="http://schemas.microsoft.com/office/drawing/2014/main" id="{0529FBFF-7E2C-2674-9418-BA476B8177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13790" y="3898646"/>
            <a:ext cx="1440000" cy="1440000"/>
          </a:xfrm>
          <a:prstGeom prst="rect">
            <a:avLst/>
          </a:prstGeom>
        </p:spPr>
      </p:pic>
      <p:pic>
        <p:nvPicPr>
          <p:cNvPr id="18" name="Graphique 17" descr="Badge avec un remplissage uni">
            <a:extLst>
              <a:ext uri="{FF2B5EF4-FFF2-40B4-BE49-F238E27FC236}">
                <a16:creationId xmlns:a16="http://schemas.microsoft.com/office/drawing/2014/main" id="{08436361-3794-71A4-BF4B-73461FAF62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13790" y="5238677"/>
            <a:ext cx="1440000" cy="1440000"/>
          </a:xfrm>
          <a:prstGeom prst="rect">
            <a:avLst/>
          </a:prstGeom>
        </p:spPr>
      </p:pic>
      <p:pic>
        <p:nvPicPr>
          <p:cNvPr id="19" name="Graphique 18" descr="Badge 3 avec un remplissage uni">
            <a:extLst>
              <a:ext uri="{FF2B5EF4-FFF2-40B4-BE49-F238E27FC236}">
                <a16:creationId xmlns:a16="http://schemas.microsoft.com/office/drawing/2014/main" id="{76BC3F6D-15D1-AB26-A437-EA6F3462E2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13790" y="6545526"/>
            <a:ext cx="1440000" cy="1440000"/>
          </a:xfrm>
          <a:prstGeom prst="rect">
            <a:avLst/>
          </a:prstGeom>
        </p:spPr>
      </p:pic>
      <p:pic>
        <p:nvPicPr>
          <p:cNvPr id="20" name="Graphique 19" descr="Badge 4 avec un remplissage uni">
            <a:extLst>
              <a:ext uri="{FF2B5EF4-FFF2-40B4-BE49-F238E27FC236}">
                <a16:creationId xmlns:a16="http://schemas.microsoft.com/office/drawing/2014/main" id="{D6C674BF-C921-589A-232C-941865A103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913790" y="8051774"/>
            <a:ext cx="1440000" cy="1440000"/>
          </a:xfrm>
          <a:prstGeom prst="rect">
            <a:avLst/>
          </a:prstGeom>
        </p:spPr>
      </p:pic>
      <p:pic>
        <p:nvPicPr>
          <p:cNvPr id="22" name="Graphique 21" descr="Badge 5 avec un remplissage uni">
            <a:extLst>
              <a:ext uri="{FF2B5EF4-FFF2-40B4-BE49-F238E27FC236}">
                <a16:creationId xmlns:a16="http://schemas.microsoft.com/office/drawing/2014/main" id="{5683274A-BB7B-3F10-4E49-8F5D904AA6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913790" y="10113746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247137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La gestion des risques cyber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C8AABAD-CEC4-7044-8800-BB8443CF9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768" y="928056"/>
            <a:ext cx="1101917" cy="1092165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06F7902C-86AB-5695-3758-DBD7B8821E7B}"/>
              </a:ext>
            </a:extLst>
          </p:cNvPr>
          <p:cNvSpPr txBox="1"/>
          <p:nvPr/>
        </p:nvSpPr>
        <p:spPr>
          <a:xfrm>
            <a:off x="10668001" y="4123811"/>
            <a:ext cx="12235541" cy="67403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7200" b="1" dirty="0">
                <a:solidFill>
                  <a:srgbClr val="006E75"/>
                </a:solidFill>
                <a:latin typeface="Marianne" panose="02000000000000000000" pitchFamily="2" charset="0"/>
              </a:rPr>
              <a:t>Passons à la pratique !</a:t>
            </a:r>
          </a:p>
          <a:p>
            <a:pPr algn="l"/>
            <a:endParaRPr lang="fr-FR" sz="7200" b="1" dirty="0">
              <a:solidFill>
                <a:srgbClr val="006E75"/>
              </a:solidFill>
              <a:latin typeface="Marianne" panose="02000000000000000000" pitchFamily="2" charset="0"/>
            </a:endParaRPr>
          </a:p>
          <a:p>
            <a:pPr algn="l"/>
            <a:r>
              <a:rPr lang="fr-FR" sz="7200" b="1" dirty="0">
                <a:solidFill>
                  <a:srgbClr val="006E75"/>
                </a:solidFill>
                <a:latin typeface="Marianne" panose="02000000000000000000" pitchFamily="2" charset="0"/>
              </a:rPr>
              <a:t>En réalisant une analyse des risques cyber susceptibles de peser sur un établissement scolaire !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E7679CA0-F9DC-5457-0D33-B18989D0B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8430">
            <a:off x="738415" y="2851881"/>
            <a:ext cx="8928099" cy="8988153"/>
          </a:xfrm>
          <a:prstGeom prst="rect">
            <a:avLst/>
          </a:prstGeom>
        </p:spPr>
      </p:pic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1CC077EC-1FD9-8BED-BA6E-E83CB90FA858}"/>
              </a:ext>
            </a:extLst>
          </p:cNvPr>
          <p:cNvSpPr/>
          <p:nvPr/>
        </p:nvSpPr>
        <p:spPr>
          <a:xfrm rot="166858">
            <a:off x="2009795" y="11026282"/>
            <a:ext cx="6705600" cy="862648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rgbClr val="006E75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4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Marianne" panose="02000000000000000000" pitchFamily="2" charset="0"/>
                <a:sym typeface="Helvetica Neue"/>
              </a:rPr>
              <a:t>Exercice</a:t>
            </a:r>
          </a:p>
        </p:txBody>
      </p:sp>
    </p:spTree>
    <p:extLst>
      <p:ext uri="{BB962C8B-B14F-4D97-AF65-F5344CB8AC3E}">
        <p14:creationId xmlns:p14="http://schemas.microsoft.com/office/powerpoint/2010/main" val="3620051837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La gestion des risques cyber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C8AABAD-CEC4-7044-8800-BB8443CF9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768" y="928056"/>
            <a:ext cx="1101917" cy="109216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0366B99-2E44-F703-8381-A2491DB17F0B}"/>
              </a:ext>
            </a:extLst>
          </p:cNvPr>
          <p:cNvSpPr txBox="1"/>
          <p:nvPr/>
        </p:nvSpPr>
        <p:spPr>
          <a:xfrm>
            <a:off x="1467224" y="3305871"/>
            <a:ext cx="3492703" cy="20621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3200" b="1" dirty="0">
                <a:solidFill>
                  <a:schemeClr val="bg1"/>
                </a:solidFill>
                <a:latin typeface="Marianne" panose="02000000000000000000" pitchFamily="2" charset="0"/>
              </a:rPr>
              <a:t>Etape 1 – les données et les processus à protéger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780948DD-5292-F280-E8EA-4EEB5AF4C9E7}"/>
              </a:ext>
            </a:extLst>
          </p:cNvPr>
          <p:cNvSpPr/>
          <p:nvPr/>
        </p:nvSpPr>
        <p:spPr>
          <a:xfrm>
            <a:off x="2131598" y="4185136"/>
            <a:ext cx="19708494" cy="6330461"/>
          </a:xfrm>
          <a:prstGeom prst="roundRect">
            <a:avLst>
              <a:gd name="adj" fmla="val 8334"/>
            </a:avLst>
          </a:prstGeom>
          <a:solidFill>
            <a:srgbClr val="006E75">
              <a:alpha val="76863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77DD4AA-7AB6-E156-D7BC-9AFF2AEA386B}"/>
              </a:ext>
            </a:extLst>
          </p:cNvPr>
          <p:cNvSpPr txBox="1"/>
          <p:nvPr/>
        </p:nvSpPr>
        <p:spPr>
          <a:xfrm>
            <a:off x="3851252" y="5637076"/>
            <a:ext cx="16966587" cy="34265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sz="7200" b="1" dirty="0">
                <a:solidFill>
                  <a:schemeClr val="bg1"/>
                </a:solidFill>
                <a:latin typeface="Marianne" panose="02000000000000000000" pitchFamily="2" charset="0"/>
              </a:rPr>
              <a:t>Etape 1 : quelles données et quels processus devraient être protégés en priorité ? </a:t>
            </a:r>
          </a:p>
        </p:txBody>
      </p:sp>
    </p:spTree>
    <p:extLst>
      <p:ext uri="{BB962C8B-B14F-4D97-AF65-F5344CB8AC3E}">
        <p14:creationId xmlns:p14="http://schemas.microsoft.com/office/powerpoint/2010/main" val="495695809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La gestion des risques cyber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C8AABAD-CEC4-7044-8800-BB8443CF9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768" y="928056"/>
            <a:ext cx="1101917" cy="109216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2A61976-A538-8C2B-8FF6-F83D913564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1"/>
          <a:stretch/>
        </p:blipFill>
        <p:spPr>
          <a:xfrm>
            <a:off x="5895063" y="2985055"/>
            <a:ext cx="17534056" cy="8819015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A71637A-3BB9-1843-DDEE-9E9C5E9396B1}"/>
              </a:ext>
            </a:extLst>
          </p:cNvPr>
          <p:cNvSpPr/>
          <p:nvPr/>
        </p:nvSpPr>
        <p:spPr>
          <a:xfrm>
            <a:off x="1236768" y="2985055"/>
            <a:ext cx="4027959" cy="2805211"/>
          </a:xfrm>
          <a:prstGeom prst="roundRect">
            <a:avLst/>
          </a:prstGeom>
          <a:solidFill>
            <a:srgbClr val="006E75"/>
          </a:solidFill>
          <a:ln w="25400" cap="flat">
            <a:solidFill>
              <a:srgbClr val="006E75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A4C3E3F-6806-6B2C-8DCF-43EDE3A8FFF7}"/>
              </a:ext>
            </a:extLst>
          </p:cNvPr>
          <p:cNvSpPr txBox="1"/>
          <p:nvPr/>
        </p:nvSpPr>
        <p:spPr>
          <a:xfrm>
            <a:off x="1467224" y="3305871"/>
            <a:ext cx="3492703" cy="20621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3200" b="1" dirty="0">
                <a:solidFill>
                  <a:schemeClr val="bg1"/>
                </a:solidFill>
                <a:latin typeface="Marianne" panose="02000000000000000000" pitchFamily="2" charset="0"/>
              </a:rPr>
              <a:t>Etape 1 – les données et les processus à protéger</a:t>
            </a:r>
          </a:p>
        </p:txBody>
      </p:sp>
    </p:spTree>
    <p:extLst>
      <p:ext uri="{BB962C8B-B14F-4D97-AF65-F5344CB8AC3E}">
        <p14:creationId xmlns:p14="http://schemas.microsoft.com/office/powerpoint/2010/main" val="218661267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1A74809A-699A-F9C2-646F-D71E62816E6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512" y="1681527"/>
            <a:ext cx="1994400" cy="19944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FEA35C8F-77CF-B454-FC5E-823E8F15EC95}"/>
              </a:ext>
            </a:extLst>
          </p:cNvPr>
          <p:cNvSpPr txBox="1"/>
          <p:nvPr/>
        </p:nvSpPr>
        <p:spPr>
          <a:xfrm>
            <a:off x="5195714" y="2181775"/>
            <a:ext cx="14054721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spcBef>
                <a:spcPts val="2400"/>
              </a:spcBef>
              <a:buSzPct val="100000"/>
              <a:tabLst>
                <a:tab pos="8636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dirty="0"/>
              <a:t>La réglementation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7A7DA36A-71D5-CDAF-A3C4-A45DE7FE0485}"/>
              </a:ext>
            </a:extLst>
          </p:cNvPr>
          <p:cNvSpPr txBox="1"/>
          <p:nvPr/>
        </p:nvSpPr>
        <p:spPr>
          <a:xfrm>
            <a:off x="5181676" y="4415678"/>
            <a:ext cx="15768109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spcBef>
                <a:spcPts val="2400"/>
              </a:spcBef>
              <a:buSzPct val="100000"/>
              <a:tabLst>
                <a:tab pos="8636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dirty="0"/>
              <a:t>Paix et sécurité internationale du cyberespace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B6088723-11C5-2DFC-EE41-6FA380B180E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512" y="3908445"/>
            <a:ext cx="1994400" cy="199440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A24EA18D-E82F-1B9F-7A0F-92E6F9FABF05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512" y="6135363"/>
            <a:ext cx="1994400" cy="1994400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83B78638-3F97-77C6-A773-2A31898D729A}"/>
              </a:ext>
            </a:extLst>
          </p:cNvPr>
          <p:cNvSpPr txBox="1"/>
          <p:nvPr/>
        </p:nvSpPr>
        <p:spPr>
          <a:xfrm>
            <a:off x="5179232" y="6654129"/>
            <a:ext cx="14054721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spcBef>
                <a:spcPts val="2400"/>
              </a:spcBef>
              <a:buSzPct val="100000"/>
              <a:tabLst>
                <a:tab pos="8636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dirty="0"/>
              <a:t>Une brève histoire de la cybersécurité</a:t>
            </a:r>
          </a:p>
        </p:txBody>
      </p:sp>
    </p:spTree>
    <p:extLst>
      <p:ext uri="{BB962C8B-B14F-4D97-AF65-F5344CB8AC3E}">
        <p14:creationId xmlns:p14="http://schemas.microsoft.com/office/powerpoint/2010/main" val="587834148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La gestion des risques cyber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C8AABAD-CEC4-7044-8800-BB8443CF9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768" y="928056"/>
            <a:ext cx="1101917" cy="109216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0366B99-2E44-F703-8381-A2491DB17F0B}"/>
              </a:ext>
            </a:extLst>
          </p:cNvPr>
          <p:cNvSpPr txBox="1"/>
          <p:nvPr/>
        </p:nvSpPr>
        <p:spPr>
          <a:xfrm>
            <a:off x="1467224" y="3305871"/>
            <a:ext cx="3492703" cy="20621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3200" b="1" dirty="0">
                <a:solidFill>
                  <a:schemeClr val="bg1"/>
                </a:solidFill>
                <a:latin typeface="Marianne" panose="02000000000000000000" pitchFamily="2" charset="0"/>
              </a:rPr>
              <a:t>Etape 1 – les données et les processus à protéger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780948DD-5292-F280-E8EA-4EEB5AF4C9E7}"/>
              </a:ext>
            </a:extLst>
          </p:cNvPr>
          <p:cNvSpPr/>
          <p:nvPr/>
        </p:nvSpPr>
        <p:spPr>
          <a:xfrm>
            <a:off x="2131598" y="4185136"/>
            <a:ext cx="19708494" cy="6330461"/>
          </a:xfrm>
          <a:prstGeom prst="roundRect">
            <a:avLst>
              <a:gd name="adj" fmla="val 8334"/>
            </a:avLst>
          </a:prstGeom>
          <a:solidFill>
            <a:srgbClr val="006E75">
              <a:alpha val="76863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77DD4AA-7AB6-E156-D7BC-9AFF2AEA386B}"/>
              </a:ext>
            </a:extLst>
          </p:cNvPr>
          <p:cNvSpPr txBox="1"/>
          <p:nvPr/>
        </p:nvSpPr>
        <p:spPr>
          <a:xfrm>
            <a:off x="3851252" y="5083078"/>
            <a:ext cx="16966587" cy="45345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sz="7200" b="1" dirty="0">
                <a:solidFill>
                  <a:schemeClr val="bg1"/>
                </a:solidFill>
                <a:latin typeface="Marianne" panose="02000000000000000000" pitchFamily="2" charset="0"/>
              </a:rPr>
              <a:t>Etape 2 : qui pourrait souhaiter mener une attaque cyber contre l’établissement scolaire et pour quelles raisons ? </a:t>
            </a:r>
          </a:p>
        </p:txBody>
      </p:sp>
    </p:spTree>
    <p:extLst>
      <p:ext uri="{BB962C8B-B14F-4D97-AF65-F5344CB8AC3E}">
        <p14:creationId xmlns:p14="http://schemas.microsoft.com/office/powerpoint/2010/main" val="1351729038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La gestion des risques cyber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C8AABAD-CEC4-7044-8800-BB8443CF9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768" y="928056"/>
            <a:ext cx="1101917" cy="109216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D169CE9-35AC-592F-D5A6-5E3B6E2B89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748" y="2973780"/>
            <a:ext cx="16788188" cy="8319480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2CB89608-8486-04C9-AFE8-9BBED78DB383}"/>
              </a:ext>
            </a:extLst>
          </p:cNvPr>
          <p:cNvSpPr/>
          <p:nvPr/>
        </p:nvSpPr>
        <p:spPr>
          <a:xfrm>
            <a:off x="1236768" y="2985055"/>
            <a:ext cx="4027959" cy="2805211"/>
          </a:xfrm>
          <a:prstGeom prst="roundRect">
            <a:avLst/>
          </a:prstGeom>
          <a:solidFill>
            <a:srgbClr val="006E75"/>
          </a:solidFill>
          <a:ln w="25400" cap="flat">
            <a:solidFill>
              <a:srgbClr val="006E75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036243AB-9B35-E605-8BAC-FE80C8B81D60}"/>
              </a:ext>
            </a:extLst>
          </p:cNvPr>
          <p:cNvSpPr txBox="1"/>
          <p:nvPr/>
        </p:nvSpPr>
        <p:spPr>
          <a:xfrm>
            <a:off x="1467224" y="3305871"/>
            <a:ext cx="3492703" cy="20621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3200" b="1" dirty="0">
                <a:solidFill>
                  <a:schemeClr val="bg1"/>
                </a:solidFill>
                <a:latin typeface="Marianne" panose="02000000000000000000" pitchFamily="2" charset="0"/>
              </a:rPr>
              <a:t>Etape 2 – les sources potentielles de menaces</a:t>
            </a:r>
          </a:p>
        </p:txBody>
      </p:sp>
    </p:spTree>
    <p:extLst>
      <p:ext uri="{BB962C8B-B14F-4D97-AF65-F5344CB8AC3E}">
        <p14:creationId xmlns:p14="http://schemas.microsoft.com/office/powerpoint/2010/main" val="4161723665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La gestion des risques cyber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C8AABAD-CEC4-7044-8800-BB8443CF9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768" y="928056"/>
            <a:ext cx="1101917" cy="109216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0366B99-2E44-F703-8381-A2491DB17F0B}"/>
              </a:ext>
            </a:extLst>
          </p:cNvPr>
          <p:cNvSpPr txBox="1"/>
          <p:nvPr/>
        </p:nvSpPr>
        <p:spPr>
          <a:xfrm>
            <a:off x="1467224" y="3305871"/>
            <a:ext cx="3492703" cy="20621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3200" b="1" dirty="0">
                <a:solidFill>
                  <a:schemeClr val="bg1"/>
                </a:solidFill>
                <a:latin typeface="Marianne" panose="02000000000000000000" pitchFamily="2" charset="0"/>
              </a:rPr>
              <a:t>Etape 1 – les données et les processus à protéger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780948DD-5292-F280-E8EA-4EEB5AF4C9E7}"/>
              </a:ext>
            </a:extLst>
          </p:cNvPr>
          <p:cNvSpPr/>
          <p:nvPr/>
        </p:nvSpPr>
        <p:spPr>
          <a:xfrm>
            <a:off x="2131598" y="4185136"/>
            <a:ext cx="19708494" cy="6330461"/>
          </a:xfrm>
          <a:prstGeom prst="roundRect">
            <a:avLst>
              <a:gd name="adj" fmla="val 8334"/>
            </a:avLst>
          </a:prstGeom>
          <a:solidFill>
            <a:srgbClr val="006E75">
              <a:alpha val="76863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77DD4AA-7AB6-E156-D7BC-9AFF2AEA386B}"/>
              </a:ext>
            </a:extLst>
          </p:cNvPr>
          <p:cNvSpPr txBox="1"/>
          <p:nvPr/>
        </p:nvSpPr>
        <p:spPr>
          <a:xfrm>
            <a:off x="3851252" y="6191074"/>
            <a:ext cx="16966587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sz="7200" b="1" dirty="0">
                <a:solidFill>
                  <a:schemeClr val="bg1"/>
                </a:solidFill>
                <a:latin typeface="Marianne" panose="02000000000000000000" pitchFamily="2" charset="0"/>
              </a:rPr>
              <a:t>Etape 3 : quels scénarios d’attaque pouvons-nous imaginer ?</a:t>
            </a:r>
          </a:p>
        </p:txBody>
      </p:sp>
    </p:spTree>
    <p:extLst>
      <p:ext uri="{BB962C8B-B14F-4D97-AF65-F5344CB8AC3E}">
        <p14:creationId xmlns:p14="http://schemas.microsoft.com/office/powerpoint/2010/main" val="4140833714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La gestion des risques cyber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C8AABAD-CEC4-7044-8800-BB8443CF9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768" y="928056"/>
            <a:ext cx="1101917" cy="109216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869DEC2-944B-7821-ACD1-B99D64DF56C7}"/>
              </a:ext>
            </a:extLst>
          </p:cNvPr>
          <p:cNvSpPr txBox="1"/>
          <p:nvPr/>
        </p:nvSpPr>
        <p:spPr>
          <a:xfrm>
            <a:off x="7689999" y="5325454"/>
            <a:ext cx="15845862" cy="19389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4000" dirty="0">
                <a:solidFill>
                  <a:srgbClr val="233B7E"/>
                </a:solidFill>
                <a:latin typeface="Marianne" panose="02000000000000000000" pitchFamily="2" charset="0"/>
              </a:rPr>
              <a:t>Des membres du personnel utilisant leurs ordinateurs connectés par internet infectent par mégarde le système d’information de l’établissement.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184177C-D495-7627-A238-145205254645}"/>
              </a:ext>
            </a:extLst>
          </p:cNvPr>
          <p:cNvSpPr txBox="1"/>
          <p:nvPr/>
        </p:nvSpPr>
        <p:spPr>
          <a:xfrm>
            <a:off x="7689997" y="7621180"/>
            <a:ext cx="15596775" cy="1323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4000" dirty="0">
                <a:solidFill>
                  <a:srgbClr val="233B7E"/>
                </a:solidFill>
                <a:latin typeface="Marianne" panose="02000000000000000000" pitchFamily="2" charset="0"/>
              </a:rPr>
              <a:t>Les vulnérabilités non corrigées du système d’information de l’établissement sont exploitées à des fins malveillantes.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7AF5EC9-CF52-3271-5EEB-60732732E2E3}"/>
              </a:ext>
            </a:extLst>
          </p:cNvPr>
          <p:cNvSpPr txBox="1"/>
          <p:nvPr/>
        </p:nvSpPr>
        <p:spPr>
          <a:xfrm>
            <a:off x="7689997" y="9658071"/>
            <a:ext cx="15596773" cy="1323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4000" dirty="0">
                <a:solidFill>
                  <a:srgbClr val="233B7E"/>
                </a:solidFill>
                <a:latin typeface="Marianne" panose="02000000000000000000" pitchFamily="2" charset="0"/>
              </a:rPr>
              <a:t>L’absence de vigilance d’un prestataire informatique est exploitée pour parvenir à attaquer l’établissement.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CE00FF2-9CC7-D103-8B5E-BEF765A2DCA1}"/>
              </a:ext>
            </a:extLst>
          </p:cNvPr>
          <p:cNvSpPr txBox="1"/>
          <p:nvPr/>
        </p:nvSpPr>
        <p:spPr>
          <a:xfrm>
            <a:off x="7689998" y="3009228"/>
            <a:ext cx="15845862" cy="19389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4000" dirty="0">
                <a:solidFill>
                  <a:srgbClr val="233B7E"/>
                </a:solidFill>
                <a:latin typeface="Marianne" panose="02000000000000000000" pitchFamily="2" charset="0"/>
              </a:rPr>
              <a:t>Un attaquant tire partie du manque de sécurité des bureaux et des ordinateurs du personnel afin d’y accéder et d’usurper leurs comptes.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94B97193-3B53-D10F-2C06-CC0D7BE3353D}"/>
              </a:ext>
            </a:extLst>
          </p:cNvPr>
          <p:cNvSpPr/>
          <p:nvPr/>
        </p:nvSpPr>
        <p:spPr>
          <a:xfrm>
            <a:off x="1236768" y="2985055"/>
            <a:ext cx="4027959" cy="2805211"/>
          </a:xfrm>
          <a:prstGeom prst="roundRect">
            <a:avLst/>
          </a:prstGeom>
          <a:solidFill>
            <a:srgbClr val="006E75"/>
          </a:solidFill>
          <a:ln w="25400" cap="flat">
            <a:solidFill>
              <a:srgbClr val="006E75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AEB152F-1ED7-1E99-A6AB-5C392CE5B614}"/>
              </a:ext>
            </a:extLst>
          </p:cNvPr>
          <p:cNvSpPr txBox="1"/>
          <p:nvPr/>
        </p:nvSpPr>
        <p:spPr>
          <a:xfrm>
            <a:off x="1467224" y="3305871"/>
            <a:ext cx="3492703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3200" b="1" dirty="0">
                <a:solidFill>
                  <a:schemeClr val="bg1"/>
                </a:solidFill>
                <a:latin typeface="Marianne" panose="02000000000000000000" pitchFamily="2" charset="0"/>
              </a:rPr>
              <a:t>Etape 3 – les scénarios stratégiques</a:t>
            </a:r>
          </a:p>
        </p:txBody>
      </p:sp>
      <p:pic>
        <p:nvPicPr>
          <p:cNvPr id="9" name="Graphique 8" descr="Badge 1 avec un remplissage uni">
            <a:extLst>
              <a:ext uri="{FF2B5EF4-FFF2-40B4-BE49-F238E27FC236}">
                <a16:creationId xmlns:a16="http://schemas.microsoft.com/office/drawing/2014/main" id="{1534655D-AA10-32DF-4E5F-DDA08D289B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37484" y="2838088"/>
            <a:ext cx="1440000" cy="1440000"/>
          </a:xfrm>
          <a:prstGeom prst="rect">
            <a:avLst/>
          </a:prstGeom>
        </p:spPr>
      </p:pic>
      <p:pic>
        <p:nvPicPr>
          <p:cNvPr id="13" name="Graphique 12" descr="Badge avec un remplissage uni">
            <a:extLst>
              <a:ext uri="{FF2B5EF4-FFF2-40B4-BE49-F238E27FC236}">
                <a16:creationId xmlns:a16="http://schemas.microsoft.com/office/drawing/2014/main" id="{74850C28-206E-D889-DFF1-AB676EE2A0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37484" y="5193249"/>
            <a:ext cx="1440000" cy="1440000"/>
          </a:xfrm>
          <a:prstGeom prst="rect">
            <a:avLst/>
          </a:prstGeom>
        </p:spPr>
      </p:pic>
      <p:pic>
        <p:nvPicPr>
          <p:cNvPr id="20" name="Graphique 19" descr="Badge 3 avec un remplissage uni">
            <a:extLst>
              <a:ext uri="{FF2B5EF4-FFF2-40B4-BE49-F238E27FC236}">
                <a16:creationId xmlns:a16="http://schemas.microsoft.com/office/drawing/2014/main" id="{1044E8FC-AC83-36FE-A531-6B676D5CAD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37484" y="7514875"/>
            <a:ext cx="1440000" cy="1440000"/>
          </a:xfrm>
          <a:prstGeom prst="rect">
            <a:avLst/>
          </a:prstGeom>
        </p:spPr>
      </p:pic>
      <p:pic>
        <p:nvPicPr>
          <p:cNvPr id="21" name="Graphique 20" descr="Badge 4 avec un remplissage uni">
            <a:extLst>
              <a:ext uri="{FF2B5EF4-FFF2-40B4-BE49-F238E27FC236}">
                <a16:creationId xmlns:a16="http://schemas.microsoft.com/office/drawing/2014/main" id="{E1193B83-0813-59B2-09CA-5A18F4650B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737484" y="9470109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176797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La gestion des risques cyber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C8AABAD-CEC4-7044-8800-BB8443CF9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768" y="928056"/>
            <a:ext cx="1101917" cy="109216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0366B99-2E44-F703-8381-A2491DB17F0B}"/>
              </a:ext>
            </a:extLst>
          </p:cNvPr>
          <p:cNvSpPr txBox="1"/>
          <p:nvPr/>
        </p:nvSpPr>
        <p:spPr>
          <a:xfrm>
            <a:off x="1467224" y="3305871"/>
            <a:ext cx="3492703" cy="20621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3200" b="1" dirty="0">
                <a:solidFill>
                  <a:schemeClr val="bg1"/>
                </a:solidFill>
                <a:latin typeface="Marianne" panose="02000000000000000000" pitchFamily="2" charset="0"/>
              </a:rPr>
              <a:t>Etape 1 – les données et les processus à protéger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780948DD-5292-F280-E8EA-4EEB5AF4C9E7}"/>
              </a:ext>
            </a:extLst>
          </p:cNvPr>
          <p:cNvSpPr/>
          <p:nvPr/>
        </p:nvSpPr>
        <p:spPr>
          <a:xfrm>
            <a:off x="2131598" y="4185136"/>
            <a:ext cx="19708494" cy="6330461"/>
          </a:xfrm>
          <a:prstGeom prst="roundRect">
            <a:avLst>
              <a:gd name="adj" fmla="val 8334"/>
            </a:avLst>
          </a:prstGeom>
          <a:solidFill>
            <a:srgbClr val="006E75">
              <a:alpha val="76863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77DD4AA-7AB6-E156-D7BC-9AFF2AEA386B}"/>
              </a:ext>
            </a:extLst>
          </p:cNvPr>
          <p:cNvSpPr txBox="1"/>
          <p:nvPr/>
        </p:nvSpPr>
        <p:spPr>
          <a:xfrm>
            <a:off x="3851252" y="5637076"/>
            <a:ext cx="16966587" cy="34265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sz="7200" b="1" dirty="0">
                <a:solidFill>
                  <a:schemeClr val="bg1"/>
                </a:solidFill>
                <a:latin typeface="Marianne" panose="02000000000000000000" pitchFamily="2" charset="0"/>
              </a:rPr>
              <a:t>Etape 4 : par quels moyens / chemin concrets ces attaques pourraient-être se concrétiser ? </a:t>
            </a:r>
          </a:p>
        </p:txBody>
      </p:sp>
    </p:spTree>
    <p:extLst>
      <p:ext uri="{BB962C8B-B14F-4D97-AF65-F5344CB8AC3E}">
        <p14:creationId xmlns:p14="http://schemas.microsoft.com/office/powerpoint/2010/main" val="804744439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La gestion des risques cyber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C8AABAD-CEC4-7044-8800-BB8443CF9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768" y="928056"/>
            <a:ext cx="1101917" cy="109216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869DEC2-944B-7821-ACD1-B99D64DF56C7}"/>
              </a:ext>
            </a:extLst>
          </p:cNvPr>
          <p:cNvSpPr txBox="1"/>
          <p:nvPr/>
        </p:nvSpPr>
        <p:spPr>
          <a:xfrm>
            <a:off x="7650248" y="5325454"/>
            <a:ext cx="16084398" cy="19389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4000" dirty="0">
                <a:solidFill>
                  <a:srgbClr val="233B7E"/>
                </a:solidFill>
                <a:latin typeface="Marianne" panose="02000000000000000000" pitchFamily="2" charset="0"/>
              </a:rPr>
              <a:t>Le CPE reçoit un mail en apparence légitime et clique sur une pièce jointe piégée permettant de prendre le contrôle de sa session.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184177C-D495-7627-A238-145205254645}"/>
              </a:ext>
            </a:extLst>
          </p:cNvPr>
          <p:cNvSpPr txBox="1"/>
          <p:nvPr/>
        </p:nvSpPr>
        <p:spPr>
          <a:xfrm>
            <a:off x="7650246" y="7621180"/>
            <a:ext cx="15831562" cy="19389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4000" dirty="0">
                <a:solidFill>
                  <a:srgbClr val="233B7E"/>
                </a:solidFill>
                <a:latin typeface="Marianne" panose="02000000000000000000" pitchFamily="2" charset="0"/>
              </a:rPr>
              <a:t>La découverte d’une vulnérabilité sur l’espace numérique d’enseignement (ENE) est découverte et exploitée par un attaquant.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7AF5EC9-CF52-3271-5EEB-60732732E2E3}"/>
              </a:ext>
            </a:extLst>
          </p:cNvPr>
          <p:cNvSpPr txBox="1"/>
          <p:nvPr/>
        </p:nvSpPr>
        <p:spPr>
          <a:xfrm>
            <a:off x="7650246" y="9935161"/>
            <a:ext cx="16084398" cy="1323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4000" dirty="0">
                <a:solidFill>
                  <a:srgbClr val="233B7E"/>
                </a:solidFill>
                <a:latin typeface="Marianne" panose="02000000000000000000" pitchFamily="2" charset="0"/>
              </a:rPr>
              <a:t>Une clé USB piégée est offerte à un prestataire informatique qu’il l’utilise sur un ordinateur de l’établissement qui est infecté.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CE00FF2-9CC7-D103-8B5E-BEF765A2DCA1}"/>
              </a:ext>
            </a:extLst>
          </p:cNvPr>
          <p:cNvSpPr txBox="1"/>
          <p:nvPr/>
        </p:nvSpPr>
        <p:spPr>
          <a:xfrm>
            <a:off x="7650247" y="3009228"/>
            <a:ext cx="16084398" cy="19389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4000" dirty="0">
                <a:solidFill>
                  <a:srgbClr val="233B7E"/>
                </a:solidFill>
                <a:latin typeface="Marianne" panose="02000000000000000000" pitchFamily="2" charset="0"/>
              </a:rPr>
              <a:t>Un élève parvient à s’insérer dans le bureau de la cheffe d’établissement ayant laissé sa session ouverte et parvient à modifier les notes.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BABBF948-C371-E598-8E7E-2585C965812F}"/>
              </a:ext>
            </a:extLst>
          </p:cNvPr>
          <p:cNvSpPr/>
          <p:nvPr/>
        </p:nvSpPr>
        <p:spPr>
          <a:xfrm>
            <a:off x="1236768" y="2985055"/>
            <a:ext cx="4027959" cy="2805211"/>
          </a:xfrm>
          <a:prstGeom prst="roundRect">
            <a:avLst/>
          </a:prstGeom>
          <a:solidFill>
            <a:srgbClr val="006E75"/>
          </a:solidFill>
          <a:ln w="25400" cap="flat">
            <a:solidFill>
              <a:srgbClr val="006E75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0A3CBCA-4C00-309C-BCBF-F2DF28890E30}"/>
              </a:ext>
            </a:extLst>
          </p:cNvPr>
          <p:cNvSpPr txBox="1"/>
          <p:nvPr/>
        </p:nvSpPr>
        <p:spPr>
          <a:xfrm>
            <a:off x="1467224" y="3305871"/>
            <a:ext cx="3492703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3200" b="1" dirty="0">
                <a:solidFill>
                  <a:schemeClr val="bg1"/>
                </a:solidFill>
                <a:latin typeface="Marianne" panose="02000000000000000000" pitchFamily="2" charset="0"/>
              </a:rPr>
              <a:t>Etape 4 – les scénarios opérationnels</a:t>
            </a:r>
          </a:p>
        </p:txBody>
      </p:sp>
      <p:pic>
        <p:nvPicPr>
          <p:cNvPr id="20" name="Graphique 19" descr="Badge 1 avec un remplissage uni">
            <a:extLst>
              <a:ext uri="{FF2B5EF4-FFF2-40B4-BE49-F238E27FC236}">
                <a16:creationId xmlns:a16="http://schemas.microsoft.com/office/drawing/2014/main" id="{4698D363-94CD-A431-FC2C-C7B2452BD3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37484" y="2968717"/>
            <a:ext cx="1440000" cy="1440000"/>
          </a:xfrm>
          <a:prstGeom prst="rect">
            <a:avLst/>
          </a:prstGeom>
        </p:spPr>
      </p:pic>
      <p:pic>
        <p:nvPicPr>
          <p:cNvPr id="21" name="Graphique 20" descr="Badge avec un remplissage uni">
            <a:extLst>
              <a:ext uri="{FF2B5EF4-FFF2-40B4-BE49-F238E27FC236}">
                <a16:creationId xmlns:a16="http://schemas.microsoft.com/office/drawing/2014/main" id="{7BDA9417-B7A6-9E3D-5BC8-6733D5E2D5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37484" y="5106163"/>
            <a:ext cx="1440000" cy="1440000"/>
          </a:xfrm>
          <a:prstGeom prst="rect">
            <a:avLst/>
          </a:prstGeom>
        </p:spPr>
      </p:pic>
      <p:pic>
        <p:nvPicPr>
          <p:cNvPr id="22" name="Graphique 21" descr="Badge 3 avec un remplissage uni">
            <a:extLst>
              <a:ext uri="{FF2B5EF4-FFF2-40B4-BE49-F238E27FC236}">
                <a16:creationId xmlns:a16="http://schemas.microsoft.com/office/drawing/2014/main" id="{B7FA7948-E0E4-62BE-6EC6-7ED7F77551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37484" y="7601961"/>
            <a:ext cx="1440000" cy="1440000"/>
          </a:xfrm>
          <a:prstGeom prst="rect">
            <a:avLst/>
          </a:prstGeom>
        </p:spPr>
      </p:pic>
      <p:pic>
        <p:nvPicPr>
          <p:cNvPr id="27" name="Graphique 26" descr="Badge 4 avec un remplissage uni">
            <a:extLst>
              <a:ext uri="{FF2B5EF4-FFF2-40B4-BE49-F238E27FC236}">
                <a16:creationId xmlns:a16="http://schemas.microsoft.com/office/drawing/2014/main" id="{EA94439D-41D1-A593-5EB0-8F0372B2BA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737484" y="9818453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45098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La gestion des risques cyber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C8AABAD-CEC4-7044-8800-BB8443CF9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768" y="928056"/>
            <a:ext cx="1101917" cy="109216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0366B99-2E44-F703-8381-A2491DB17F0B}"/>
              </a:ext>
            </a:extLst>
          </p:cNvPr>
          <p:cNvSpPr txBox="1"/>
          <p:nvPr/>
        </p:nvSpPr>
        <p:spPr>
          <a:xfrm>
            <a:off x="1467224" y="3305871"/>
            <a:ext cx="3492703" cy="20621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3200" b="1" dirty="0">
                <a:solidFill>
                  <a:schemeClr val="bg1"/>
                </a:solidFill>
                <a:latin typeface="Marianne" panose="02000000000000000000" pitchFamily="2" charset="0"/>
              </a:rPr>
              <a:t>Etape 1 – les données et les processus à protéger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780948DD-5292-F280-E8EA-4EEB5AF4C9E7}"/>
              </a:ext>
            </a:extLst>
          </p:cNvPr>
          <p:cNvSpPr/>
          <p:nvPr/>
        </p:nvSpPr>
        <p:spPr>
          <a:xfrm>
            <a:off x="2131598" y="4185136"/>
            <a:ext cx="19708494" cy="6330461"/>
          </a:xfrm>
          <a:prstGeom prst="roundRect">
            <a:avLst>
              <a:gd name="adj" fmla="val 8334"/>
            </a:avLst>
          </a:prstGeom>
          <a:solidFill>
            <a:srgbClr val="006E75">
              <a:alpha val="76863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77DD4AA-7AB6-E156-D7BC-9AFF2AEA386B}"/>
              </a:ext>
            </a:extLst>
          </p:cNvPr>
          <p:cNvSpPr txBox="1"/>
          <p:nvPr/>
        </p:nvSpPr>
        <p:spPr>
          <a:xfrm>
            <a:off x="3851252" y="5083078"/>
            <a:ext cx="16966587" cy="45345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sz="7200" b="1" dirty="0">
                <a:solidFill>
                  <a:schemeClr val="bg1"/>
                </a:solidFill>
                <a:latin typeface="Marianne" panose="02000000000000000000" pitchFamily="2" charset="0"/>
              </a:rPr>
              <a:t>Etape 5 : comment renforcer la sécurité informatique de l’établissement pour se protéger de ces risques ?</a:t>
            </a:r>
          </a:p>
        </p:txBody>
      </p:sp>
    </p:spTree>
    <p:extLst>
      <p:ext uri="{BB962C8B-B14F-4D97-AF65-F5344CB8AC3E}">
        <p14:creationId xmlns:p14="http://schemas.microsoft.com/office/powerpoint/2010/main" val="1535851529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La gestion des risques cyber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C8AABAD-CEC4-7044-8800-BB8443CF9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768" y="928056"/>
            <a:ext cx="1101917" cy="1092165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5184177C-D495-7627-A238-145205254645}"/>
              </a:ext>
            </a:extLst>
          </p:cNvPr>
          <p:cNvSpPr txBox="1"/>
          <p:nvPr/>
        </p:nvSpPr>
        <p:spPr>
          <a:xfrm>
            <a:off x="7650243" y="5420115"/>
            <a:ext cx="15527308" cy="1323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4000" dirty="0">
                <a:solidFill>
                  <a:srgbClr val="233B7E"/>
                </a:solidFill>
                <a:latin typeface="Marianne" panose="02000000000000000000" pitchFamily="2" charset="0"/>
              </a:rPr>
              <a:t>Le personnel est formé à détecter les mails suspects et ne cliquent plus au hasard sur les pièces jointes.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7AF5EC9-CF52-3271-5EEB-60732732E2E3}"/>
              </a:ext>
            </a:extLst>
          </p:cNvPr>
          <p:cNvSpPr txBox="1"/>
          <p:nvPr/>
        </p:nvSpPr>
        <p:spPr>
          <a:xfrm>
            <a:off x="7650242" y="8981001"/>
            <a:ext cx="15775285" cy="1323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4000" dirty="0">
                <a:solidFill>
                  <a:srgbClr val="233B7E"/>
                </a:solidFill>
                <a:latin typeface="Marianne" panose="02000000000000000000" pitchFamily="2" charset="0"/>
              </a:rPr>
              <a:t>L’introduction de clés USB est bloquée sur tous les postes informatiques de l’établissement.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597E5C9-47A3-7359-D758-226A2EE1454B}"/>
              </a:ext>
            </a:extLst>
          </p:cNvPr>
          <p:cNvSpPr txBox="1"/>
          <p:nvPr/>
        </p:nvSpPr>
        <p:spPr>
          <a:xfrm>
            <a:off x="7650244" y="3055803"/>
            <a:ext cx="15775285" cy="19389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4000" dirty="0">
                <a:solidFill>
                  <a:srgbClr val="233B7E"/>
                </a:solidFill>
                <a:latin typeface="Marianne" panose="02000000000000000000" pitchFamily="2" charset="0"/>
              </a:rPr>
              <a:t>Les bureaux du personnel de l’établissement sont fermés à clé et les sessions informatiques automatiquement verrouillées après un temps d’inactivité.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16CB0D7-DD2B-A1DC-3719-8D09979193F1}"/>
              </a:ext>
            </a:extLst>
          </p:cNvPr>
          <p:cNvSpPr txBox="1"/>
          <p:nvPr/>
        </p:nvSpPr>
        <p:spPr>
          <a:xfrm>
            <a:off x="7650243" y="7108488"/>
            <a:ext cx="15527308" cy="1323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4000" dirty="0">
                <a:solidFill>
                  <a:srgbClr val="233B7E"/>
                </a:solidFill>
                <a:latin typeface="Marianne" panose="02000000000000000000" pitchFamily="2" charset="0"/>
              </a:rPr>
              <a:t>Les services en ligne de l’établissement sont régulièrement mis à jour pour en corriger les vulnérabilités.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C56858EE-8317-8FF8-DDD0-5043FEF6D2DD}"/>
              </a:ext>
            </a:extLst>
          </p:cNvPr>
          <p:cNvSpPr/>
          <p:nvPr/>
        </p:nvSpPr>
        <p:spPr>
          <a:xfrm>
            <a:off x="1236768" y="2985055"/>
            <a:ext cx="4027959" cy="2805211"/>
          </a:xfrm>
          <a:prstGeom prst="roundRect">
            <a:avLst/>
          </a:prstGeom>
          <a:solidFill>
            <a:srgbClr val="006E75"/>
          </a:solidFill>
          <a:ln w="25400" cap="flat">
            <a:solidFill>
              <a:srgbClr val="006E75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4F28B8A-DEAB-1490-2ADE-94A393221639}"/>
              </a:ext>
            </a:extLst>
          </p:cNvPr>
          <p:cNvSpPr txBox="1"/>
          <p:nvPr/>
        </p:nvSpPr>
        <p:spPr>
          <a:xfrm>
            <a:off x="1467224" y="3305871"/>
            <a:ext cx="3492703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3200" b="1" dirty="0">
                <a:solidFill>
                  <a:schemeClr val="bg1"/>
                </a:solidFill>
                <a:latin typeface="Marianne" panose="02000000000000000000" pitchFamily="2" charset="0"/>
              </a:rPr>
              <a:t>Etape 5 – traitement des risques</a:t>
            </a:r>
          </a:p>
        </p:txBody>
      </p:sp>
      <p:pic>
        <p:nvPicPr>
          <p:cNvPr id="15" name="Graphique 14" descr="Badge 1 avec un remplissage uni">
            <a:extLst>
              <a:ext uri="{FF2B5EF4-FFF2-40B4-BE49-F238E27FC236}">
                <a16:creationId xmlns:a16="http://schemas.microsoft.com/office/drawing/2014/main" id="{51F5DFEC-9302-AACF-4DB8-283576383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37484" y="2968717"/>
            <a:ext cx="1440000" cy="1440000"/>
          </a:xfrm>
          <a:prstGeom prst="rect">
            <a:avLst/>
          </a:prstGeom>
        </p:spPr>
      </p:pic>
      <p:pic>
        <p:nvPicPr>
          <p:cNvPr id="18" name="Graphique 17" descr="Badge avec un remplissage uni">
            <a:extLst>
              <a:ext uri="{FF2B5EF4-FFF2-40B4-BE49-F238E27FC236}">
                <a16:creationId xmlns:a16="http://schemas.microsoft.com/office/drawing/2014/main" id="{DDEFEFC9-54EB-50C5-398C-853D7C5349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37484" y="5236792"/>
            <a:ext cx="1440000" cy="1440000"/>
          </a:xfrm>
          <a:prstGeom prst="rect">
            <a:avLst/>
          </a:prstGeom>
        </p:spPr>
      </p:pic>
      <p:pic>
        <p:nvPicPr>
          <p:cNvPr id="20" name="Graphique 19" descr="Badge 3 avec un remplissage uni">
            <a:extLst>
              <a:ext uri="{FF2B5EF4-FFF2-40B4-BE49-F238E27FC236}">
                <a16:creationId xmlns:a16="http://schemas.microsoft.com/office/drawing/2014/main" id="{78E5B3A0-ADE2-F990-C34F-10B4A610A7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37484" y="7035902"/>
            <a:ext cx="1440000" cy="1440000"/>
          </a:xfrm>
          <a:prstGeom prst="rect">
            <a:avLst/>
          </a:prstGeom>
        </p:spPr>
      </p:pic>
      <p:pic>
        <p:nvPicPr>
          <p:cNvPr id="21" name="Graphique 20" descr="Badge 4 avec un remplissage uni">
            <a:extLst>
              <a:ext uri="{FF2B5EF4-FFF2-40B4-BE49-F238E27FC236}">
                <a16:creationId xmlns:a16="http://schemas.microsoft.com/office/drawing/2014/main" id="{0715CAC8-3A53-6C04-D1D2-93B10763F6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737484" y="9034679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15611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E8D7D78-510E-63F4-0038-ADDC2E5F0E73}"/>
              </a:ext>
            </a:extLst>
          </p:cNvPr>
          <p:cNvSpPr/>
          <p:nvPr/>
        </p:nvSpPr>
        <p:spPr>
          <a:xfrm>
            <a:off x="0" y="1548000"/>
            <a:ext cx="24430392" cy="12168000"/>
          </a:xfrm>
          <a:prstGeom prst="rect">
            <a:avLst/>
          </a:prstGeom>
          <a:solidFill>
            <a:srgbClr val="FCB77E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AA7D0B3-FD8C-DBE9-5C1B-6AE3EE1F00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451" y="3435350"/>
            <a:ext cx="7161097" cy="873265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006D1C2-E0B9-BEA6-1C18-69137ED243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027" y="138300"/>
            <a:ext cx="1825945" cy="228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309607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Détecter les cyberattaques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B41E444-25AC-09FC-509E-B9A0096E04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190" y="928056"/>
            <a:ext cx="1076495" cy="111636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BADE86D0-4D94-AC6C-A212-53A25A7364C1}"/>
              </a:ext>
            </a:extLst>
          </p:cNvPr>
          <p:cNvSpPr txBox="1"/>
          <p:nvPr/>
        </p:nvSpPr>
        <p:spPr>
          <a:xfrm>
            <a:off x="2368730" y="5126019"/>
            <a:ext cx="19646539" cy="34639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fr-FR" sz="6600" b="1" dirty="0">
                <a:solidFill>
                  <a:srgbClr val="F68220"/>
                </a:solidFill>
                <a:latin typeface="Marianne" panose="02000000000000000000" pitchFamily="2" charset="0"/>
              </a:rPr>
              <a:t>La détection des cyberattaques consiste à identifier une cyberattaque entrain de se dérouler, afin de pouvoir y répondre.</a:t>
            </a:r>
            <a:endParaRPr lang="fr-FR" sz="6600" b="1" dirty="0">
              <a:solidFill>
                <a:srgbClr val="F68220"/>
              </a:solidFill>
              <a:effectLst/>
              <a:latin typeface="Mariann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53190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038E222-5D67-CF5B-8FF2-02E47EFB77D6}"/>
              </a:ext>
            </a:extLst>
          </p:cNvPr>
          <p:cNvSpPr/>
          <p:nvPr/>
        </p:nvSpPr>
        <p:spPr>
          <a:xfrm>
            <a:off x="0" y="1556310"/>
            <a:ext cx="24384000" cy="12168000"/>
          </a:xfrm>
          <a:prstGeom prst="rect">
            <a:avLst/>
          </a:prstGeom>
          <a:solidFill>
            <a:srgbClr val="AED9D5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F6D6C39D-9722-94CC-3E58-25F2FECBA7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r="1540"/>
          <a:stretch/>
        </p:blipFill>
        <p:spPr>
          <a:xfrm>
            <a:off x="7153175" y="3514689"/>
            <a:ext cx="9437915" cy="825124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852666D-1B71-E393-A1C6-B028624272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864" y="200416"/>
            <a:ext cx="2130538" cy="238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00716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Détecter les cyberattaques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B41E444-25AC-09FC-509E-B9A0096E04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190" y="928056"/>
            <a:ext cx="1076495" cy="111636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BADE86D0-4D94-AC6C-A212-53A25A7364C1}"/>
              </a:ext>
            </a:extLst>
          </p:cNvPr>
          <p:cNvSpPr txBox="1"/>
          <p:nvPr/>
        </p:nvSpPr>
        <p:spPr>
          <a:xfrm>
            <a:off x="1262191" y="3394038"/>
            <a:ext cx="20723034" cy="1702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fr-FR" sz="4800" b="1" dirty="0">
                <a:solidFill>
                  <a:srgbClr val="233B7E"/>
                </a:solidFill>
                <a:latin typeface="Marianne" panose="02000000000000000000" pitchFamily="2" charset="0"/>
              </a:rPr>
              <a:t>La détection des cyberattaques repose d’abord sur des dispositifs techniques, tels que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FE6D77A-B7AB-01B9-00B2-FD9F48C96575}"/>
              </a:ext>
            </a:extLst>
          </p:cNvPr>
          <p:cNvSpPr txBox="1"/>
          <p:nvPr/>
        </p:nvSpPr>
        <p:spPr>
          <a:xfrm>
            <a:off x="3619280" y="6130573"/>
            <a:ext cx="18365945" cy="23400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fr-FR" sz="4400" dirty="0">
                <a:solidFill>
                  <a:srgbClr val="233B7E"/>
                </a:solidFill>
                <a:latin typeface="Marianne" panose="02000000000000000000" pitchFamily="2" charset="0"/>
              </a:rPr>
              <a:t>Les </a:t>
            </a:r>
            <a:r>
              <a:rPr lang="fr-FR" sz="4400" b="1" dirty="0">
                <a:solidFill>
                  <a:srgbClr val="233B7E"/>
                </a:solidFill>
                <a:latin typeface="Marianne" panose="02000000000000000000" pitchFamily="2" charset="0"/>
              </a:rPr>
              <a:t>sondes de détection </a:t>
            </a:r>
            <a:r>
              <a:rPr lang="fr-FR" sz="4400" dirty="0">
                <a:solidFill>
                  <a:srgbClr val="233B7E"/>
                </a:solidFill>
                <a:latin typeface="Marianne" panose="02000000000000000000" pitchFamily="2" charset="0"/>
              </a:rPr>
              <a:t>permettant de reconnaître des « signatures d’attaques » connues, soient des traces d’attaques reconnaissables.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6DB1167-45DE-6CFE-E6A8-1C53900FCEDE}"/>
              </a:ext>
            </a:extLst>
          </p:cNvPr>
          <p:cNvSpPr txBox="1"/>
          <p:nvPr/>
        </p:nvSpPr>
        <p:spPr>
          <a:xfrm>
            <a:off x="3619280" y="9002184"/>
            <a:ext cx="18100342" cy="31118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fr-FR" sz="4400" b="1" dirty="0">
                <a:solidFill>
                  <a:srgbClr val="233B7E"/>
                </a:solidFill>
                <a:latin typeface="Marianne" panose="02000000000000000000" pitchFamily="2" charset="0"/>
              </a:rPr>
              <a:t>Les systèmes de détection sur les ordinateurs et autres équipements informatiques finaux</a:t>
            </a:r>
            <a:r>
              <a:rPr lang="fr-FR" sz="4400" dirty="0">
                <a:solidFill>
                  <a:srgbClr val="233B7E"/>
                </a:solidFill>
                <a:latin typeface="Marianne" panose="02000000000000000000" pitchFamily="2" charset="0"/>
              </a:rPr>
              <a:t>, permettant de détecter des activités potentiellement malveillantes et de les bloquer (EDR – </a:t>
            </a:r>
            <a:r>
              <a:rPr lang="fr-FR" sz="4400" i="1" dirty="0" err="1">
                <a:solidFill>
                  <a:srgbClr val="233B7E"/>
                </a:solidFill>
                <a:latin typeface="Marianne" panose="02000000000000000000" pitchFamily="2" charset="0"/>
              </a:rPr>
              <a:t>endpoint</a:t>
            </a:r>
            <a:r>
              <a:rPr lang="fr-FR" sz="4400" i="1" dirty="0">
                <a:solidFill>
                  <a:srgbClr val="233B7E"/>
                </a:solidFill>
                <a:latin typeface="Marianne" panose="02000000000000000000" pitchFamily="2" charset="0"/>
              </a:rPr>
              <a:t> </a:t>
            </a:r>
            <a:r>
              <a:rPr lang="fr-FR" sz="4400" i="1" dirty="0" err="1">
                <a:solidFill>
                  <a:srgbClr val="233B7E"/>
                </a:solidFill>
                <a:latin typeface="Marianne" panose="02000000000000000000" pitchFamily="2" charset="0"/>
              </a:rPr>
              <a:t>detection</a:t>
            </a:r>
            <a:r>
              <a:rPr lang="fr-FR" sz="4400" i="1" dirty="0">
                <a:solidFill>
                  <a:srgbClr val="233B7E"/>
                </a:solidFill>
                <a:latin typeface="Marianne" panose="02000000000000000000" pitchFamily="2" charset="0"/>
              </a:rPr>
              <a:t> and </a:t>
            </a:r>
            <a:r>
              <a:rPr lang="fr-FR" sz="4400" i="1" dirty="0" err="1">
                <a:solidFill>
                  <a:srgbClr val="233B7E"/>
                </a:solidFill>
                <a:latin typeface="Marianne" panose="02000000000000000000" pitchFamily="2" charset="0"/>
              </a:rPr>
              <a:t>response</a:t>
            </a:r>
            <a:r>
              <a:rPr lang="fr-FR" sz="4400" dirty="0">
                <a:solidFill>
                  <a:srgbClr val="233B7E"/>
                </a:solidFill>
                <a:latin typeface="Marianne" panose="02000000000000000000" pitchFamily="2" charset="0"/>
              </a:rPr>
              <a:t>)</a:t>
            </a:r>
          </a:p>
        </p:txBody>
      </p:sp>
      <p:pic>
        <p:nvPicPr>
          <p:cNvPr id="11" name="Graphique 10" descr="Badge 1 avec un remplissage uni">
            <a:extLst>
              <a:ext uri="{FF2B5EF4-FFF2-40B4-BE49-F238E27FC236}">
                <a16:creationId xmlns:a16="http://schemas.microsoft.com/office/drawing/2014/main" id="{AD853665-E9C6-A933-B407-980AE89B9C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82971" y="5991084"/>
            <a:ext cx="1440000" cy="1440000"/>
          </a:xfrm>
          <a:prstGeom prst="rect">
            <a:avLst/>
          </a:prstGeom>
        </p:spPr>
      </p:pic>
      <p:pic>
        <p:nvPicPr>
          <p:cNvPr id="12" name="Graphique 11" descr="Badge avec un remplissage uni">
            <a:extLst>
              <a:ext uri="{FF2B5EF4-FFF2-40B4-BE49-F238E27FC236}">
                <a16:creationId xmlns:a16="http://schemas.microsoft.com/office/drawing/2014/main" id="{B4397230-7F40-1B58-2136-6A487C57AC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82971" y="9130019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082145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Détecter les cyberattaques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B41E444-25AC-09FC-509E-B9A0096E04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190" y="928056"/>
            <a:ext cx="1076495" cy="111636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BADE86D0-4D94-AC6C-A212-53A25A7364C1}"/>
              </a:ext>
            </a:extLst>
          </p:cNvPr>
          <p:cNvSpPr txBox="1"/>
          <p:nvPr/>
        </p:nvSpPr>
        <p:spPr>
          <a:xfrm>
            <a:off x="1262191" y="3394038"/>
            <a:ext cx="20723034" cy="1702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fr-FR" sz="4800" b="1" dirty="0">
                <a:solidFill>
                  <a:srgbClr val="233B7E"/>
                </a:solidFill>
                <a:latin typeface="Marianne" panose="02000000000000000000" pitchFamily="2" charset="0"/>
              </a:rPr>
              <a:t>La détection nécessite aussi souvent l’intervention de spécialistes afin d’identifier d’éventuels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FE6D77A-B7AB-01B9-00B2-FD9F48C96575}"/>
              </a:ext>
            </a:extLst>
          </p:cNvPr>
          <p:cNvSpPr txBox="1"/>
          <p:nvPr/>
        </p:nvSpPr>
        <p:spPr>
          <a:xfrm>
            <a:off x="3340167" y="5981477"/>
            <a:ext cx="18365945" cy="15681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fr-FR" sz="4400" b="1" dirty="0">
                <a:solidFill>
                  <a:srgbClr val="233B7E"/>
                </a:solidFill>
                <a:latin typeface="Marianne" panose="02000000000000000000" pitchFamily="2" charset="0"/>
              </a:rPr>
              <a:t>Faux</a:t>
            </a:r>
            <a:r>
              <a:rPr lang="fr-FR" sz="4400" dirty="0">
                <a:solidFill>
                  <a:srgbClr val="233B7E"/>
                </a:solidFill>
                <a:latin typeface="Marianne" panose="02000000000000000000" pitchFamily="2" charset="0"/>
              </a:rPr>
              <a:t> </a:t>
            </a:r>
            <a:r>
              <a:rPr lang="fr-FR" sz="4400" b="1" dirty="0">
                <a:solidFill>
                  <a:srgbClr val="233B7E"/>
                </a:solidFill>
                <a:latin typeface="Marianne" panose="02000000000000000000" pitchFamily="2" charset="0"/>
              </a:rPr>
              <a:t>positifs </a:t>
            </a:r>
            <a:r>
              <a:rPr lang="fr-FR" sz="4400" dirty="0">
                <a:solidFill>
                  <a:srgbClr val="233B7E"/>
                </a:solidFill>
                <a:latin typeface="Marianne" panose="02000000000000000000" pitchFamily="2" charset="0"/>
              </a:rPr>
              <a:t>correspondant à des activités légitimes détectées à tord comme malveillantes.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6DB1167-45DE-6CFE-E6A8-1C53900FCEDE}"/>
              </a:ext>
            </a:extLst>
          </p:cNvPr>
          <p:cNvSpPr txBox="1"/>
          <p:nvPr/>
        </p:nvSpPr>
        <p:spPr>
          <a:xfrm>
            <a:off x="3396343" y="7901666"/>
            <a:ext cx="18100342" cy="15681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fr-FR" sz="4400" b="1" dirty="0">
                <a:solidFill>
                  <a:srgbClr val="233B7E"/>
                </a:solidFill>
                <a:latin typeface="Marianne" panose="02000000000000000000" pitchFamily="2" charset="0"/>
              </a:rPr>
              <a:t>Faux</a:t>
            </a:r>
            <a:r>
              <a:rPr lang="fr-FR" sz="4400" dirty="0">
                <a:solidFill>
                  <a:srgbClr val="233B7E"/>
                </a:solidFill>
                <a:latin typeface="Marianne" panose="02000000000000000000" pitchFamily="2" charset="0"/>
              </a:rPr>
              <a:t> </a:t>
            </a:r>
            <a:r>
              <a:rPr lang="fr-FR" sz="4400" b="1" dirty="0">
                <a:solidFill>
                  <a:srgbClr val="233B7E"/>
                </a:solidFill>
                <a:latin typeface="Marianne" panose="02000000000000000000" pitchFamily="2" charset="0"/>
              </a:rPr>
              <a:t>négatifs </a:t>
            </a:r>
            <a:r>
              <a:rPr lang="fr-FR" sz="4400" dirty="0">
                <a:solidFill>
                  <a:srgbClr val="233B7E"/>
                </a:solidFill>
                <a:latin typeface="Marianne" panose="02000000000000000000" pitchFamily="2" charset="0"/>
              </a:rPr>
              <a:t>correspondant à des activités malveillantes détectées à tord comme légitimes</a:t>
            </a:r>
          </a:p>
        </p:txBody>
      </p:sp>
      <p:pic>
        <p:nvPicPr>
          <p:cNvPr id="2" name="Graphique 1" descr="Badge 1 avec un remplissage uni">
            <a:extLst>
              <a:ext uri="{FF2B5EF4-FFF2-40B4-BE49-F238E27FC236}">
                <a16:creationId xmlns:a16="http://schemas.microsoft.com/office/drawing/2014/main" id="{48CB662D-7F5B-3537-D42F-ADE3D694E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82971" y="5991084"/>
            <a:ext cx="1440000" cy="1440000"/>
          </a:xfrm>
          <a:prstGeom prst="rect">
            <a:avLst/>
          </a:prstGeom>
        </p:spPr>
      </p:pic>
      <p:pic>
        <p:nvPicPr>
          <p:cNvPr id="7" name="Graphique 6" descr="Badge avec un remplissage uni">
            <a:extLst>
              <a:ext uri="{FF2B5EF4-FFF2-40B4-BE49-F238E27FC236}">
                <a16:creationId xmlns:a16="http://schemas.microsoft.com/office/drawing/2014/main" id="{1F67FC0D-FDC0-E14C-3D0C-302CAB6038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82971" y="7867272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321984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Détecter les cyberattaques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B41E444-25AC-09FC-509E-B9A0096E04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190" y="928056"/>
            <a:ext cx="1076495" cy="111636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BADE86D0-4D94-AC6C-A212-53A25A7364C1}"/>
              </a:ext>
            </a:extLst>
          </p:cNvPr>
          <p:cNvSpPr txBox="1"/>
          <p:nvPr/>
        </p:nvSpPr>
        <p:spPr>
          <a:xfrm>
            <a:off x="1262191" y="3394038"/>
            <a:ext cx="20723034" cy="8602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fr-FR" sz="4800" b="1" dirty="0">
                <a:solidFill>
                  <a:srgbClr val="233B7E"/>
                </a:solidFill>
                <a:latin typeface="Marianne" panose="02000000000000000000" pitchFamily="2" charset="0"/>
              </a:rPr>
              <a:t>En matière de détection, les attaquants ont souvent l’avantage !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FE6D77A-B7AB-01B9-00B2-FD9F48C96575}"/>
              </a:ext>
            </a:extLst>
          </p:cNvPr>
          <p:cNvSpPr txBox="1"/>
          <p:nvPr/>
        </p:nvSpPr>
        <p:spPr>
          <a:xfrm>
            <a:off x="3161427" y="5289878"/>
            <a:ext cx="18365945" cy="7962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fr-FR" sz="4400" dirty="0">
                <a:solidFill>
                  <a:srgbClr val="233B7E"/>
                </a:solidFill>
                <a:latin typeface="Marianne" panose="02000000000000000000" pitchFamily="2" charset="0"/>
              </a:rPr>
              <a:t>Les cyberattaques peuvent être particulièrement discrètes.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C5D5165-61D1-87A3-8DD9-AF23FA60BF16}"/>
              </a:ext>
            </a:extLst>
          </p:cNvPr>
          <p:cNvSpPr txBox="1"/>
          <p:nvPr/>
        </p:nvSpPr>
        <p:spPr>
          <a:xfrm>
            <a:off x="3161427" y="6590507"/>
            <a:ext cx="18365945" cy="15681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fr-FR" sz="4400" dirty="0">
                <a:solidFill>
                  <a:srgbClr val="233B7E"/>
                </a:solidFill>
                <a:latin typeface="Marianne" panose="02000000000000000000" pitchFamily="2" charset="0"/>
              </a:rPr>
              <a:t>Les attaquants innovent souvent dans leur manière d’attaquer rendant plus difficile la détection d’attaques inconnues.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CD25C94-8737-76F9-82AE-C20B888EB2BE}"/>
              </a:ext>
            </a:extLst>
          </p:cNvPr>
          <p:cNvSpPr txBox="1"/>
          <p:nvPr/>
        </p:nvSpPr>
        <p:spPr>
          <a:xfrm>
            <a:off x="3161427" y="8541257"/>
            <a:ext cx="18365945" cy="15681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fr-FR" sz="4400" dirty="0">
                <a:solidFill>
                  <a:srgbClr val="233B7E"/>
                </a:solidFill>
                <a:latin typeface="Marianne" panose="02000000000000000000" pitchFamily="2" charset="0"/>
              </a:rPr>
              <a:t>Les attaquants peuvent agir depuis n’importe où sur la planète sans présence physique.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80AE2AB-AB1F-C6FD-352C-13758203B9C3}"/>
              </a:ext>
            </a:extLst>
          </p:cNvPr>
          <p:cNvSpPr txBox="1"/>
          <p:nvPr/>
        </p:nvSpPr>
        <p:spPr>
          <a:xfrm>
            <a:off x="3161427" y="10492007"/>
            <a:ext cx="18365945" cy="15681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fr-FR" sz="4400" dirty="0">
                <a:solidFill>
                  <a:srgbClr val="233B7E"/>
                </a:solidFill>
                <a:latin typeface="Marianne" panose="02000000000000000000" pitchFamily="2" charset="0"/>
              </a:rPr>
              <a:t>Les cyberattaques peuvent être très « bon marché » contribuant à démultiplier les attaques.</a:t>
            </a:r>
          </a:p>
        </p:txBody>
      </p:sp>
      <p:pic>
        <p:nvPicPr>
          <p:cNvPr id="10" name="Graphique 9" descr="Badge 1 avec un remplissage uni">
            <a:extLst>
              <a:ext uri="{FF2B5EF4-FFF2-40B4-BE49-F238E27FC236}">
                <a16:creationId xmlns:a16="http://schemas.microsoft.com/office/drawing/2014/main" id="{BB36BBF4-D7F0-E222-DB8B-AEF843B61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82971" y="5076683"/>
            <a:ext cx="1440000" cy="1440000"/>
          </a:xfrm>
          <a:prstGeom prst="rect">
            <a:avLst/>
          </a:prstGeom>
        </p:spPr>
      </p:pic>
      <p:pic>
        <p:nvPicPr>
          <p:cNvPr id="11" name="Graphique 10" descr="Badge avec un remplissage uni">
            <a:extLst>
              <a:ext uri="{FF2B5EF4-FFF2-40B4-BE49-F238E27FC236}">
                <a16:creationId xmlns:a16="http://schemas.microsoft.com/office/drawing/2014/main" id="{D3F2A373-213D-C3E5-EC5C-CCE8682899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82971" y="6778699"/>
            <a:ext cx="1440000" cy="1440000"/>
          </a:xfrm>
          <a:prstGeom prst="rect">
            <a:avLst/>
          </a:prstGeom>
        </p:spPr>
      </p:pic>
      <p:pic>
        <p:nvPicPr>
          <p:cNvPr id="12" name="Graphique 11" descr="Badge 3 avec un remplissage uni">
            <a:extLst>
              <a:ext uri="{FF2B5EF4-FFF2-40B4-BE49-F238E27FC236}">
                <a16:creationId xmlns:a16="http://schemas.microsoft.com/office/drawing/2014/main" id="{1F8BE11E-0F9E-7349-E7CD-84A83C25F1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82971" y="8577809"/>
            <a:ext cx="1440000" cy="1440000"/>
          </a:xfrm>
          <a:prstGeom prst="rect">
            <a:avLst/>
          </a:prstGeom>
        </p:spPr>
      </p:pic>
      <p:pic>
        <p:nvPicPr>
          <p:cNvPr id="16" name="Graphique 15" descr="Badge 4 avec un remplissage uni">
            <a:extLst>
              <a:ext uri="{FF2B5EF4-FFF2-40B4-BE49-F238E27FC236}">
                <a16:creationId xmlns:a16="http://schemas.microsoft.com/office/drawing/2014/main" id="{EF5CBD80-4939-9D07-609C-79DF81D5C4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82971" y="10620129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59773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E8D7D78-510E-63F4-0038-ADDC2E5F0E73}"/>
              </a:ext>
            </a:extLst>
          </p:cNvPr>
          <p:cNvSpPr/>
          <p:nvPr/>
        </p:nvSpPr>
        <p:spPr>
          <a:xfrm>
            <a:off x="0" y="1548000"/>
            <a:ext cx="24430392" cy="12168000"/>
          </a:xfrm>
          <a:prstGeom prst="rect">
            <a:avLst/>
          </a:prstGeom>
          <a:solidFill>
            <a:srgbClr val="A1D6B3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C40FF7C-402F-6956-CF33-4D79F8802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853" y="3214439"/>
            <a:ext cx="7300686" cy="883512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717A782-E6B0-35B1-A3EB-5C9D87CFD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656" y="197688"/>
            <a:ext cx="1825944" cy="228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921992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Réagir aux cyberattaques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ADE86D0-4D94-AC6C-A212-53A25A7364C1}"/>
              </a:ext>
            </a:extLst>
          </p:cNvPr>
          <p:cNvSpPr txBox="1"/>
          <p:nvPr/>
        </p:nvSpPr>
        <p:spPr>
          <a:xfrm>
            <a:off x="1262191" y="3394038"/>
            <a:ext cx="21118838" cy="25444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fr-FR" sz="4800" b="1" dirty="0">
                <a:solidFill>
                  <a:srgbClr val="233B7E"/>
                </a:solidFill>
                <a:latin typeface="Marianne" panose="02000000000000000000" pitchFamily="2" charset="0"/>
              </a:rPr>
              <a:t>Une fois qu’une cyberattaque est détectée, l’objectif est de limiter son ampleur et de permettre un retour à la normale tout en prévenant le risque de nouvelles cyberattaques dans le futur.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C5D5165-61D1-87A3-8DD9-AF23FA60BF16}"/>
              </a:ext>
            </a:extLst>
          </p:cNvPr>
          <p:cNvSpPr txBox="1"/>
          <p:nvPr/>
        </p:nvSpPr>
        <p:spPr>
          <a:xfrm>
            <a:off x="3161426" y="7014344"/>
            <a:ext cx="18365945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4400" dirty="0">
                <a:solidFill>
                  <a:srgbClr val="233B7E"/>
                </a:solidFill>
                <a:latin typeface="Marianne" panose="02000000000000000000" pitchFamily="2" charset="0"/>
              </a:rPr>
              <a:t>Comprendre et caractériser l’attaque et ses impacts.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CD25C94-8737-76F9-82AE-C20B888EB2BE}"/>
              </a:ext>
            </a:extLst>
          </p:cNvPr>
          <p:cNvSpPr txBox="1"/>
          <p:nvPr/>
        </p:nvSpPr>
        <p:spPr>
          <a:xfrm>
            <a:off x="3161425" y="8447880"/>
            <a:ext cx="18365945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4400" dirty="0">
                <a:solidFill>
                  <a:srgbClr val="233B7E"/>
                </a:solidFill>
                <a:latin typeface="Marianne" panose="02000000000000000000" pitchFamily="2" charset="0"/>
              </a:rPr>
              <a:t>Contenir et protéger les systèmes concernés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80AE2AB-AB1F-C6FD-352C-13758203B9C3}"/>
              </a:ext>
            </a:extLst>
          </p:cNvPr>
          <p:cNvSpPr txBox="1"/>
          <p:nvPr/>
        </p:nvSpPr>
        <p:spPr>
          <a:xfrm>
            <a:off x="3161425" y="9679780"/>
            <a:ext cx="18871260" cy="1446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4400" dirty="0">
                <a:solidFill>
                  <a:srgbClr val="233B7E"/>
                </a:solidFill>
                <a:latin typeface="Marianne" panose="02000000000000000000" pitchFamily="2" charset="0"/>
              </a:rPr>
              <a:t>Faire cesser l’attaque, en désinfectant/réparant, puis en restaurant et en reconstruisant les systèmes concernés.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DB370FB-9984-D117-1C95-4278BA999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190" y="933438"/>
            <a:ext cx="1092687" cy="1082931"/>
          </a:xfrm>
          <a:prstGeom prst="rect">
            <a:avLst/>
          </a:prstGeom>
        </p:spPr>
      </p:pic>
      <p:pic>
        <p:nvPicPr>
          <p:cNvPr id="20" name="Graphique 19" descr="Badge 1 avec un remplissage uni">
            <a:extLst>
              <a:ext uri="{FF2B5EF4-FFF2-40B4-BE49-F238E27FC236}">
                <a16:creationId xmlns:a16="http://schemas.microsoft.com/office/drawing/2014/main" id="{86EC063F-4C1C-2A0C-C4C8-29CDFC70D2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82971" y="6731315"/>
            <a:ext cx="1440000" cy="1440000"/>
          </a:xfrm>
          <a:prstGeom prst="rect">
            <a:avLst/>
          </a:prstGeom>
        </p:spPr>
      </p:pic>
      <p:pic>
        <p:nvPicPr>
          <p:cNvPr id="22" name="Graphique 21" descr="Badge avec un remplissage uni">
            <a:extLst>
              <a:ext uri="{FF2B5EF4-FFF2-40B4-BE49-F238E27FC236}">
                <a16:creationId xmlns:a16="http://schemas.microsoft.com/office/drawing/2014/main" id="{CAE46AA9-41A6-50F1-75EC-4D49AC40C4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82971" y="8215616"/>
            <a:ext cx="1440000" cy="1440000"/>
          </a:xfrm>
          <a:prstGeom prst="rect">
            <a:avLst/>
          </a:prstGeom>
        </p:spPr>
      </p:pic>
      <p:pic>
        <p:nvPicPr>
          <p:cNvPr id="24" name="Graphique 23" descr="Badge 3 avec un remplissage uni">
            <a:extLst>
              <a:ext uri="{FF2B5EF4-FFF2-40B4-BE49-F238E27FC236}">
                <a16:creationId xmlns:a16="http://schemas.microsoft.com/office/drawing/2014/main" id="{3A31CF20-92D6-F0AC-4D00-550D2C7195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82971" y="9753468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66140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Réagir aux cyberattaques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ADE86D0-4D94-AC6C-A212-53A25A7364C1}"/>
              </a:ext>
            </a:extLst>
          </p:cNvPr>
          <p:cNvSpPr txBox="1"/>
          <p:nvPr/>
        </p:nvSpPr>
        <p:spPr>
          <a:xfrm>
            <a:off x="1262191" y="3394038"/>
            <a:ext cx="21859066" cy="1702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fr-FR" sz="4800" b="1" dirty="0">
                <a:solidFill>
                  <a:srgbClr val="233B7E"/>
                </a:solidFill>
                <a:latin typeface="Marianne" panose="02000000000000000000" pitchFamily="2" charset="0"/>
              </a:rPr>
              <a:t>Les </a:t>
            </a:r>
            <a:r>
              <a:rPr lang="fr-FR" sz="4800" b="1" dirty="0" err="1">
                <a:solidFill>
                  <a:srgbClr val="233B7E"/>
                </a:solidFill>
                <a:latin typeface="Marianne" panose="02000000000000000000" pitchFamily="2" charset="0"/>
              </a:rPr>
              <a:t>CSIRTs</a:t>
            </a:r>
            <a:r>
              <a:rPr lang="fr-FR" sz="4800" b="1" dirty="0">
                <a:solidFill>
                  <a:srgbClr val="233B7E"/>
                </a:solidFill>
                <a:latin typeface="Marianne" panose="02000000000000000000" pitchFamily="2" charset="0"/>
              </a:rPr>
              <a:t> (</a:t>
            </a:r>
            <a:r>
              <a:rPr lang="fr-FR" sz="4800" b="1" i="1" dirty="0">
                <a:solidFill>
                  <a:srgbClr val="233B7E"/>
                </a:solidFill>
                <a:latin typeface="Marianne" panose="02000000000000000000" pitchFamily="2" charset="0"/>
              </a:rPr>
              <a:t>computer emergency </a:t>
            </a:r>
            <a:r>
              <a:rPr lang="fr-FR" sz="4800" b="1" i="1" dirty="0" err="1">
                <a:solidFill>
                  <a:srgbClr val="233B7E"/>
                </a:solidFill>
                <a:latin typeface="Marianne" panose="02000000000000000000" pitchFamily="2" charset="0"/>
              </a:rPr>
              <a:t>response</a:t>
            </a:r>
            <a:r>
              <a:rPr lang="fr-FR" sz="4800" b="1" i="1" dirty="0">
                <a:solidFill>
                  <a:srgbClr val="233B7E"/>
                </a:solidFill>
                <a:latin typeface="Marianne" panose="02000000000000000000" pitchFamily="2" charset="0"/>
              </a:rPr>
              <a:t> teams</a:t>
            </a:r>
            <a:r>
              <a:rPr lang="fr-FR" sz="4800" b="1" dirty="0">
                <a:solidFill>
                  <a:srgbClr val="233B7E"/>
                </a:solidFill>
                <a:latin typeface="Marianne" panose="02000000000000000000" pitchFamily="2" charset="0"/>
              </a:rPr>
              <a:t>) ou équipes de réponses à incident informatique interviennent en cas de cyberattaques.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DB370FB-9984-D117-1C95-4278BA999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190" y="933438"/>
            <a:ext cx="1092687" cy="108293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8C2FAB0-EF18-1DC6-9DB3-88592C8B7027}"/>
              </a:ext>
            </a:extLst>
          </p:cNvPr>
          <p:cNvSpPr txBox="1"/>
          <p:nvPr/>
        </p:nvSpPr>
        <p:spPr>
          <a:xfrm>
            <a:off x="11408229" y="6935458"/>
            <a:ext cx="11170771" cy="33865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fr-FR" sz="4800" dirty="0">
                <a:solidFill>
                  <a:srgbClr val="233B7E"/>
                </a:solidFill>
                <a:latin typeface="Marianne" panose="02000000000000000000" pitchFamily="2" charset="0"/>
              </a:rPr>
              <a:t>En France, le CSIRT gouvernemental est le CERT-FR placé au sein de l’Agence nationale de la sécurité des systèmes d’information (ANSSI)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4025651-D290-47E9-ABB8-2814A33F5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189" y="6935457"/>
            <a:ext cx="8365469" cy="338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802418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Réagir aux cyberattaques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ADE86D0-4D94-AC6C-A212-53A25A7364C1}"/>
              </a:ext>
            </a:extLst>
          </p:cNvPr>
          <p:cNvSpPr txBox="1"/>
          <p:nvPr/>
        </p:nvSpPr>
        <p:spPr>
          <a:xfrm>
            <a:off x="1262191" y="3394038"/>
            <a:ext cx="21859066" cy="25444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fr-FR" sz="4800" b="1" dirty="0">
                <a:solidFill>
                  <a:srgbClr val="233B7E"/>
                </a:solidFill>
                <a:latin typeface="Marianne" panose="02000000000000000000" pitchFamily="2" charset="0"/>
              </a:rPr>
              <a:t>Lorsque les conséquences d’une attaque informatique sont très importante pour une organisation ou même un Etat, on parle de « </a:t>
            </a:r>
            <a:r>
              <a:rPr lang="fr-FR" sz="4800" b="1" u="sng" dirty="0">
                <a:solidFill>
                  <a:srgbClr val="233B7E"/>
                </a:solidFill>
                <a:latin typeface="Marianne" panose="02000000000000000000" pitchFamily="2" charset="0"/>
              </a:rPr>
              <a:t>crise</a:t>
            </a:r>
            <a:r>
              <a:rPr lang="fr-FR" sz="4800" b="1" dirty="0">
                <a:solidFill>
                  <a:srgbClr val="233B7E"/>
                </a:solidFill>
                <a:latin typeface="Marianne" panose="02000000000000000000" pitchFamily="2" charset="0"/>
              </a:rPr>
              <a:t> d’origine cyber ».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DB370FB-9984-D117-1C95-4278BA999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190" y="933438"/>
            <a:ext cx="1092687" cy="108293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2CD999C-61B9-48B3-9ABC-9FB6B9DE9B9D}"/>
              </a:ext>
            </a:extLst>
          </p:cNvPr>
          <p:cNvSpPr txBox="1"/>
          <p:nvPr/>
        </p:nvSpPr>
        <p:spPr>
          <a:xfrm>
            <a:off x="11408229" y="7098406"/>
            <a:ext cx="10798628" cy="42285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fr-FR" sz="4800" dirty="0">
                <a:solidFill>
                  <a:srgbClr val="233B7E"/>
                </a:solidFill>
                <a:latin typeface="Marianne" panose="02000000000000000000" pitchFamily="2" charset="0"/>
              </a:rPr>
              <a:t>En France, le plan PIRANET est le plan gouvernemental de gestion de crise en cas de crise majeure d’origine informatique, complémentaire au plan Vigipirate.</a:t>
            </a:r>
          </a:p>
        </p:txBody>
      </p:sp>
      <p:pic>
        <p:nvPicPr>
          <p:cNvPr id="2050" name="Picture 2" descr="LOGO VIGIPIRATE">
            <a:extLst>
              <a:ext uri="{FF2B5EF4-FFF2-40B4-BE49-F238E27FC236}">
                <a16:creationId xmlns:a16="http://schemas.microsoft.com/office/drawing/2014/main" id="{5D2AB577-43D0-CD5E-645D-3FBF66F6AD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2" b="15977"/>
          <a:stretch/>
        </p:blipFill>
        <p:spPr bwMode="auto">
          <a:xfrm>
            <a:off x="3352800" y="6596743"/>
            <a:ext cx="5679267" cy="583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979754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Réagir aux cyberattaques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ADE86D0-4D94-AC6C-A212-53A25A7364C1}"/>
              </a:ext>
            </a:extLst>
          </p:cNvPr>
          <p:cNvSpPr txBox="1"/>
          <p:nvPr/>
        </p:nvSpPr>
        <p:spPr>
          <a:xfrm>
            <a:off x="1262191" y="3394038"/>
            <a:ext cx="21859066" cy="1702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fr-FR" sz="4800" b="1" dirty="0">
                <a:solidFill>
                  <a:srgbClr val="233B7E"/>
                </a:solidFill>
                <a:latin typeface="Marianne" panose="02000000000000000000" pitchFamily="2" charset="0"/>
              </a:rPr>
              <a:t>Pour se préparer à une crise d’origine cyber, les « exercices » de gestion de crise sont une activité essentielle pour s’entraîner et être prêts.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DB370FB-9984-D117-1C95-4278BA999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190" y="933438"/>
            <a:ext cx="1092687" cy="108293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2CD999C-61B9-48B3-9ABC-9FB6B9DE9B9D}"/>
              </a:ext>
            </a:extLst>
          </p:cNvPr>
          <p:cNvSpPr txBox="1"/>
          <p:nvPr/>
        </p:nvSpPr>
        <p:spPr>
          <a:xfrm>
            <a:off x="11408229" y="7119258"/>
            <a:ext cx="10232572" cy="33865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fr-FR" sz="4800" dirty="0">
                <a:solidFill>
                  <a:srgbClr val="233B7E"/>
                </a:solidFill>
                <a:latin typeface="Marianne" panose="02000000000000000000" pitchFamily="2" charset="0"/>
              </a:rPr>
              <a:t>L’exercice européen </a:t>
            </a:r>
            <a:r>
              <a:rPr lang="fr-FR" sz="4800" b="1" dirty="0" err="1">
                <a:solidFill>
                  <a:srgbClr val="233B7E"/>
                </a:solidFill>
                <a:latin typeface="Marianne" panose="02000000000000000000" pitchFamily="2" charset="0"/>
              </a:rPr>
              <a:t>CyberEurope</a:t>
            </a:r>
            <a:r>
              <a:rPr lang="fr-FR" sz="4800" dirty="0">
                <a:solidFill>
                  <a:srgbClr val="233B7E"/>
                </a:solidFill>
                <a:latin typeface="Marianne" panose="02000000000000000000" pitchFamily="2" charset="0"/>
              </a:rPr>
              <a:t> réunit tous les deux ans les 27 Etats membres et institutions de l’Union européenne.</a:t>
            </a:r>
          </a:p>
        </p:txBody>
      </p:sp>
      <p:pic>
        <p:nvPicPr>
          <p:cNvPr id="1026" name="Picture 2" descr="Cyber Europe exercise logo 2022">
            <a:extLst>
              <a:ext uri="{FF2B5EF4-FFF2-40B4-BE49-F238E27FC236}">
                <a16:creationId xmlns:a16="http://schemas.microsoft.com/office/drawing/2014/main" id="{EAFEA56B-0077-788A-230B-845F94E9C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361" y="6474032"/>
            <a:ext cx="5899575" cy="551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669048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E8D7D78-510E-63F4-0038-ADDC2E5F0E73}"/>
              </a:ext>
            </a:extLst>
          </p:cNvPr>
          <p:cNvSpPr/>
          <p:nvPr/>
        </p:nvSpPr>
        <p:spPr>
          <a:xfrm>
            <a:off x="0" y="1548000"/>
            <a:ext cx="24430392" cy="12168000"/>
          </a:xfrm>
          <a:prstGeom prst="rect">
            <a:avLst/>
          </a:prstGeom>
          <a:solidFill>
            <a:srgbClr val="CCE295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4" name="Image 3" descr="Une image contenant texte, conception, illustration&#10;&#10;Description générée automatiquement">
            <a:extLst>
              <a:ext uri="{FF2B5EF4-FFF2-40B4-BE49-F238E27FC236}">
                <a16:creationId xmlns:a16="http://schemas.microsoft.com/office/drawing/2014/main" id="{C8A99268-2781-4A8F-F95D-609DFEC49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112" y="3327399"/>
            <a:ext cx="6835775" cy="8524985"/>
          </a:xfrm>
          <a:prstGeom prst="rect">
            <a:avLst/>
          </a:prstGeom>
        </p:spPr>
      </p:pic>
      <p:pic>
        <p:nvPicPr>
          <p:cNvPr id="6" name="Image 5" descr="Une image contenant logo, Police, symbole, Graphique&#10;&#10;Description générée automatiquement">
            <a:extLst>
              <a:ext uri="{FF2B5EF4-FFF2-40B4-BE49-F238E27FC236}">
                <a16:creationId xmlns:a16="http://schemas.microsoft.com/office/drawing/2014/main" id="{E52A7AC7-E5DE-47B8-221C-8738818D7D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4"/>
          <a:stretch/>
        </p:blipFill>
        <p:spPr>
          <a:xfrm>
            <a:off x="11409656" y="253938"/>
            <a:ext cx="1825944" cy="211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20056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La réglementation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DB370FB-9984-D117-1C95-4278BA999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190" y="933438"/>
            <a:ext cx="1092687" cy="1082931"/>
          </a:xfrm>
          <a:prstGeom prst="rect">
            <a:avLst/>
          </a:prstGeom>
        </p:spPr>
      </p:pic>
      <p:pic>
        <p:nvPicPr>
          <p:cNvPr id="7" name="Image 6" descr="Une image contenant conception, illustration, art&#10;&#10;Description générée automatiquement avec une confiance moyenne">
            <a:extLst>
              <a:ext uri="{FF2B5EF4-FFF2-40B4-BE49-F238E27FC236}">
                <a16:creationId xmlns:a16="http://schemas.microsoft.com/office/drawing/2014/main" id="{445D443C-7EEC-3138-1672-24E3E38894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190" y="931984"/>
            <a:ext cx="1113693" cy="108438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FAD4674-823A-2CD3-D502-D4F30B645402}"/>
              </a:ext>
            </a:extLst>
          </p:cNvPr>
          <p:cNvSpPr txBox="1"/>
          <p:nvPr/>
        </p:nvSpPr>
        <p:spPr>
          <a:xfrm>
            <a:off x="1262191" y="3394038"/>
            <a:ext cx="20723034" cy="8602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fr-FR" sz="4800" b="1" dirty="0">
                <a:solidFill>
                  <a:srgbClr val="233B7E"/>
                </a:solidFill>
                <a:latin typeface="Marianne" panose="02000000000000000000" pitchFamily="2" charset="0"/>
              </a:rPr>
              <a:t>Il existe 2 types de règles en matière de cybersécurité</a:t>
            </a:r>
          </a:p>
        </p:txBody>
      </p:sp>
      <p:pic>
        <p:nvPicPr>
          <p:cNvPr id="11" name="Image 10" descr="Une image contenant croquis, dessin, conception&#10;&#10;Description générée automatiquement">
            <a:extLst>
              <a:ext uri="{FF2B5EF4-FFF2-40B4-BE49-F238E27FC236}">
                <a16:creationId xmlns:a16="http://schemas.microsoft.com/office/drawing/2014/main" id="{7C1B500F-43D1-D86C-419C-0037359640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190" y="5187949"/>
            <a:ext cx="2425270" cy="513401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93325B9-0D73-9612-5D16-20378D080E5D}"/>
              </a:ext>
            </a:extLst>
          </p:cNvPr>
          <p:cNvSpPr txBox="1"/>
          <p:nvPr/>
        </p:nvSpPr>
        <p:spPr>
          <a:xfrm>
            <a:off x="4381499" y="5423279"/>
            <a:ext cx="16714725" cy="19389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4000" b="1" dirty="0">
                <a:solidFill>
                  <a:srgbClr val="233B7E"/>
                </a:solidFill>
                <a:latin typeface="Marianne" panose="02000000000000000000" pitchFamily="2" charset="0"/>
              </a:rPr>
              <a:t>Les règles pour encadrer le renforcement de la cybersécurité </a:t>
            </a:r>
            <a:r>
              <a:rPr lang="fr-FR" sz="4000" dirty="0">
                <a:solidFill>
                  <a:srgbClr val="233B7E"/>
                </a:solidFill>
                <a:latin typeface="Marianne" panose="02000000000000000000" pitchFamily="2" charset="0"/>
              </a:rPr>
              <a:t>des entités publiques et privées, notamment les entreprises exerçant dans un secteur considéré comme critique.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5AC566D-EB72-AFAF-5750-659C1C7E3C3A}"/>
              </a:ext>
            </a:extLst>
          </p:cNvPr>
          <p:cNvSpPr txBox="1"/>
          <p:nvPr/>
        </p:nvSpPr>
        <p:spPr>
          <a:xfrm>
            <a:off x="4381499" y="8265812"/>
            <a:ext cx="16370300" cy="1323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4000" b="1" dirty="0">
                <a:solidFill>
                  <a:srgbClr val="233B7E"/>
                </a:solidFill>
                <a:latin typeface="Marianne" panose="02000000000000000000" pitchFamily="2" charset="0"/>
              </a:rPr>
              <a:t>Les règles visant à interdire et punir</a:t>
            </a:r>
          </a:p>
          <a:p>
            <a:pPr algn="l"/>
            <a:r>
              <a:rPr lang="fr-FR" sz="4000" dirty="0">
                <a:solidFill>
                  <a:srgbClr val="233B7E"/>
                </a:solidFill>
                <a:latin typeface="Marianne" panose="02000000000000000000" pitchFamily="2" charset="0"/>
              </a:rPr>
              <a:t>des actions ou des comportements illicites en ligne.</a:t>
            </a:r>
          </a:p>
        </p:txBody>
      </p:sp>
    </p:spTree>
    <p:extLst>
      <p:ext uri="{BB962C8B-B14F-4D97-AF65-F5344CB8AC3E}">
        <p14:creationId xmlns:p14="http://schemas.microsoft.com/office/powerpoint/2010/main" val="401460281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5B3666C-202B-41DD-6884-0811640268F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598" y="936369"/>
            <a:ext cx="900000" cy="900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Le cyberespace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0187EC60-ADEC-DBFC-5C41-985AFA90B114}"/>
              </a:ext>
            </a:extLst>
          </p:cNvPr>
          <p:cNvSpPr/>
          <p:nvPr/>
        </p:nvSpPr>
        <p:spPr>
          <a:xfrm>
            <a:off x="2131598" y="4185136"/>
            <a:ext cx="19708494" cy="6330461"/>
          </a:xfrm>
          <a:prstGeom prst="roundRect">
            <a:avLst>
              <a:gd name="adj" fmla="val 8334"/>
            </a:avLst>
          </a:prstGeom>
          <a:solidFill>
            <a:srgbClr val="42C0B8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C2E248D-42C7-68D7-163E-84E194A52E41}"/>
              </a:ext>
            </a:extLst>
          </p:cNvPr>
          <p:cNvSpPr txBox="1"/>
          <p:nvPr/>
        </p:nvSpPr>
        <p:spPr>
          <a:xfrm>
            <a:off x="3851253" y="6191074"/>
            <a:ext cx="12109600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FR" sz="7200" b="1" dirty="0">
                <a:solidFill>
                  <a:schemeClr val="bg1"/>
                </a:solidFill>
                <a:effectLst/>
                <a:latin typeface="Marianne" panose="02000000000000000000" pitchFamily="2" charset="0"/>
              </a:rPr>
              <a:t>Qu’est-ce que le </a:t>
            </a:r>
            <a:r>
              <a:rPr lang="fr-FR" sz="7200" b="1" dirty="0" err="1">
                <a:solidFill>
                  <a:schemeClr val="bg1"/>
                </a:solidFill>
                <a:effectLst/>
                <a:latin typeface="Marianne" panose="02000000000000000000" pitchFamily="2" charset="0"/>
              </a:rPr>
              <a:t>cybersespace</a:t>
            </a:r>
            <a:r>
              <a:rPr lang="fr-FR" sz="7200" b="1" dirty="0">
                <a:solidFill>
                  <a:schemeClr val="bg1"/>
                </a:solidFill>
                <a:effectLst/>
                <a:latin typeface="Marianne" panose="02000000000000000000" pitchFamily="2" charset="0"/>
              </a:rPr>
              <a:t> selon vous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EE5DF48-7E14-48C2-B1E9-289228210D4C}"/>
              </a:ext>
            </a:extLst>
          </p:cNvPr>
          <p:cNvSpPr txBox="1"/>
          <p:nvPr/>
        </p:nvSpPr>
        <p:spPr>
          <a:xfrm>
            <a:off x="16552927" y="5380595"/>
            <a:ext cx="4695091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FR" sz="25000" b="1" dirty="0">
                <a:solidFill>
                  <a:schemeClr val="bg1"/>
                </a:solidFill>
                <a:effectLst/>
                <a:latin typeface="Marianne" panose="02000000000000000000" pitchFamily="2" charset="0"/>
              </a:rPr>
              <a:t>?</a:t>
            </a:r>
            <a:endParaRPr lang="fr-FR" sz="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8742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La réglementation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DB370FB-9984-D117-1C95-4278BA999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190" y="933438"/>
            <a:ext cx="1092687" cy="1082931"/>
          </a:xfrm>
          <a:prstGeom prst="rect">
            <a:avLst/>
          </a:prstGeom>
        </p:spPr>
      </p:pic>
      <p:pic>
        <p:nvPicPr>
          <p:cNvPr id="7" name="Image 6" descr="Une image contenant conception, illustration, art&#10;&#10;Description générée automatiquement avec une confiance moyenne">
            <a:extLst>
              <a:ext uri="{FF2B5EF4-FFF2-40B4-BE49-F238E27FC236}">
                <a16:creationId xmlns:a16="http://schemas.microsoft.com/office/drawing/2014/main" id="{445D443C-7EEC-3138-1672-24E3E38894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190" y="931984"/>
            <a:ext cx="1113693" cy="108438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FAD4674-823A-2CD3-D502-D4F30B645402}"/>
              </a:ext>
            </a:extLst>
          </p:cNvPr>
          <p:cNvSpPr txBox="1"/>
          <p:nvPr/>
        </p:nvSpPr>
        <p:spPr>
          <a:xfrm>
            <a:off x="3149599" y="3277761"/>
            <a:ext cx="19583401" cy="8602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fr-FR" sz="4800" b="1" dirty="0">
                <a:solidFill>
                  <a:srgbClr val="233B7E"/>
                </a:solidFill>
                <a:latin typeface="Marianne" panose="02000000000000000000" pitchFamily="2" charset="0"/>
              </a:rPr>
              <a:t>Les réglementations visant au renforcement de la cybersécurité</a:t>
            </a:r>
          </a:p>
        </p:txBody>
      </p:sp>
      <p:pic>
        <p:nvPicPr>
          <p:cNvPr id="11" name="Image 10" descr="Une image contenant croquis, dessin, conception&#10;&#10;Description générée automatiquement">
            <a:extLst>
              <a:ext uri="{FF2B5EF4-FFF2-40B4-BE49-F238E27FC236}">
                <a16:creationId xmlns:a16="http://schemas.microsoft.com/office/drawing/2014/main" id="{7C1B500F-43D1-D86C-419C-0037359640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59"/>
          <a:stretch/>
        </p:blipFill>
        <p:spPr>
          <a:xfrm>
            <a:off x="1080018" y="2969167"/>
            <a:ext cx="1457029" cy="162982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93325B9-0D73-9612-5D16-20378D080E5D}"/>
              </a:ext>
            </a:extLst>
          </p:cNvPr>
          <p:cNvSpPr txBox="1"/>
          <p:nvPr/>
        </p:nvSpPr>
        <p:spPr>
          <a:xfrm>
            <a:off x="6018275" y="5497468"/>
            <a:ext cx="16714725" cy="1446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4400" dirty="0">
                <a:solidFill>
                  <a:srgbClr val="233B7E"/>
                </a:solidFill>
                <a:latin typeface="Marianne" panose="02000000000000000000" pitchFamily="2" charset="0"/>
              </a:rPr>
              <a:t>Les règles s’appliquant à l’administration pour protéger les services publics.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5AC566D-EB72-AFAF-5750-659C1C7E3C3A}"/>
              </a:ext>
            </a:extLst>
          </p:cNvPr>
          <p:cNvSpPr txBox="1"/>
          <p:nvPr/>
        </p:nvSpPr>
        <p:spPr>
          <a:xfrm>
            <a:off x="6099705" y="7635692"/>
            <a:ext cx="17462501" cy="1446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4400" dirty="0">
                <a:solidFill>
                  <a:srgbClr val="233B7E"/>
                </a:solidFill>
                <a:latin typeface="Marianne" panose="02000000000000000000" pitchFamily="2" charset="0"/>
              </a:rPr>
              <a:t>Les règles applicables aux opérateurs publics et privés les plus critiques du pays (transport, énergie, télécommunications, etc.).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AC10BE7-6026-6805-8FA6-CCEC682C7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9599" y="4920088"/>
            <a:ext cx="2217610" cy="193791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81BCF6F-A668-3E8D-1833-042C2BD5B9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4487" y="7131362"/>
            <a:ext cx="2217609" cy="245521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A9CBC80-5A7E-333F-CE29-92550C63A3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5548" y="9803616"/>
            <a:ext cx="2555488" cy="193791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84D8EB38-103D-4B4D-CF35-8AC63A1C76FC}"/>
              </a:ext>
            </a:extLst>
          </p:cNvPr>
          <p:cNvSpPr txBox="1"/>
          <p:nvPr/>
        </p:nvSpPr>
        <p:spPr>
          <a:xfrm>
            <a:off x="6099705" y="9829350"/>
            <a:ext cx="17462501" cy="2123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4400" dirty="0">
                <a:solidFill>
                  <a:srgbClr val="233B7E"/>
                </a:solidFill>
                <a:latin typeface="Marianne" panose="02000000000000000000" pitchFamily="2" charset="0"/>
              </a:rPr>
              <a:t>Les règles applicables à l’ensemble des entreprises, associations, collectivités pour protéger les données à caractère personnel qu’elles traitent.</a:t>
            </a:r>
          </a:p>
        </p:txBody>
      </p:sp>
    </p:spTree>
    <p:extLst>
      <p:ext uri="{BB962C8B-B14F-4D97-AF65-F5344CB8AC3E}">
        <p14:creationId xmlns:p14="http://schemas.microsoft.com/office/powerpoint/2010/main" val="1207410564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La réglementation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DB370FB-9984-D117-1C95-4278BA999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190" y="933438"/>
            <a:ext cx="1092687" cy="1082931"/>
          </a:xfrm>
          <a:prstGeom prst="rect">
            <a:avLst/>
          </a:prstGeom>
        </p:spPr>
      </p:pic>
      <p:pic>
        <p:nvPicPr>
          <p:cNvPr id="7" name="Image 6" descr="Une image contenant conception, illustration, art&#10;&#10;Description générée automatiquement avec une confiance moyenne">
            <a:extLst>
              <a:ext uri="{FF2B5EF4-FFF2-40B4-BE49-F238E27FC236}">
                <a16:creationId xmlns:a16="http://schemas.microsoft.com/office/drawing/2014/main" id="{445D443C-7EEC-3138-1672-24E3E38894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190" y="931984"/>
            <a:ext cx="1113693" cy="108438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FAD4674-823A-2CD3-D502-D4F30B645402}"/>
              </a:ext>
            </a:extLst>
          </p:cNvPr>
          <p:cNvSpPr txBox="1"/>
          <p:nvPr/>
        </p:nvSpPr>
        <p:spPr>
          <a:xfrm>
            <a:off x="3149599" y="3277761"/>
            <a:ext cx="19583401" cy="23375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4800" b="1" dirty="0">
                <a:solidFill>
                  <a:srgbClr val="233B7E"/>
                </a:solidFill>
                <a:latin typeface="Marianne" panose="02000000000000000000" pitchFamily="2" charset="0"/>
              </a:rPr>
              <a:t>Les amendes et les peines de prison pour des actions ou des comportements illicites en ligne</a:t>
            </a:r>
          </a:p>
          <a:p>
            <a:pPr algn="l">
              <a:lnSpc>
                <a:spcPct val="114000"/>
              </a:lnSpc>
            </a:pPr>
            <a:endParaRPr lang="fr-FR" sz="4800" b="1" dirty="0">
              <a:solidFill>
                <a:srgbClr val="233B7E"/>
              </a:solidFill>
              <a:latin typeface="Marianne" panose="02000000000000000000" pitchFamily="2" charset="0"/>
            </a:endParaRPr>
          </a:p>
        </p:txBody>
      </p:sp>
      <p:pic>
        <p:nvPicPr>
          <p:cNvPr id="2" name="Image 1" descr="Une image contenant croquis, dessin, conception&#10;&#10;Description générée automatiquement">
            <a:extLst>
              <a:ext uri="{FF2B5EF4-FFF2-40B4-BE49-F238E27FC236}">
                <a16:creationId xmlns:a16="http://schemas.microsoft.com/office/drawing/2014/main" id="{1AA08B76-04D7-5B8D-E2B5-AD25601509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72"/>
          <a:stretch/>
        </p:blipFill>
        <p:spPr>
          <a:xfrm>
            <a:off x="1058972" y="2913451"/>
            <a:ext cx="1520128" cy="1664581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28E6E46-42D0-4DB4-562B-284B7A086814}"/>
              </a:ext>
            </a:extLst>
          </p:cNvPr>
          <p:cNvSpPr txBox="1"/>
          <p:nvPr/>
        </p:nvSpPr>
        <p:spPr>
          <a:xfrm>
            <a:off x="2562756" y="5615324"/>
            <a:ext cx="19992444" cy="48320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fr-FR" sz="4400" dirty="0">
                <a:solidFill>
                  <a:srgbClr val="233B7E"/>
                </a:solidFill>
                <a:latin typeface="Marianne" panose="02000000000000000000" pitchFamily="2" charset="0"/>
              </a:rPr>
              <a:t>L ’escroquerie (article 313-1 du code pénal), passible d’une peine d’emprisonnement de cinq ans et de 375 000 euros d’amende.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fr-FR" sz="4400" dirty="0">
                <a:solidFill>
                  <a:srgbClr val="233B7E"/>
                </a:solidFill>
                <a:latin typeface="Marianne" panose="02000000000000000000" pitchFamily="2" charset="0"/>
              </a:rPr>
              <a:t>La collecte de données à caractère personnel par un moyen frauduleux, déloyal ou illicite (article 226-18 du code pénal), délit passible d’une peine d’emprisonnement de cinq ans et de 300 000 euros d’amende.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fr-FR" sz="4400" dirty="0">
                <a:solidFill>
                  <a:srgbClr val="233B7E"/>
                </a:solidFill>
                <a:latin typeface="Marianne" panose="02000000000000000000" pitchFamily="2" charset="0"/>
              </a:rPr>
              <a:t>Etc. etc. etc.</a:t>
            </a:r>
          </a:p>
        </p:txBody>
      </p:sp>
    </p:spTree>
    <p:extLst>
      <p:ext uri="{BB962C8B-B14F-4D97-AF65-F5344CB8AC3E}">
        <p14:creationId xmlns:p14="http://schemas.microsoft.com/office/powerpoint/2010/main" val="3040174878"/>
      </p:ext>
    </p:extLst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E8D7D78-510E-63F4-0038-ADDC2E5F0E73}"/>
              </a:ext>
            </a:extLst>
          </p:cNvPr>
          <p:cNvSpPr/>
          <p:nvPr/>
        </p:nvSpPr>
        <p:spPr>
          <a:xfrm>
            <a:off x="0" y="1548000"/>
            <a:ext cx="24430392" cy="12168000"/>
          </a:xfrm>
          <a:prstGeom prst="rect">
            <a:avLst/>
          </a:prstGeom>
          <a:solidFill>
            <a:srgbClr val="97B5DE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E44494C-1F37-F719-58BA-853BE4F6C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7450" y="3377359"/>
            <a:ext cx="6769100" cy="8790641"/>
          </a:xfrm>
          <a:prstGeom prst="rect">
            <a:avLst/>
          </a:prstGeom>
        </p:spPr>
      </p:pic>
      <p:pic>
        <p:nvPicPr>
          <p:cNvPr id="7" name="Image 6" descr="Une image contenant texte, Police, symbole, Graphique&#10;&#10;Description générée automatiquement">
            <a:extLst>
              <a:ext uri="{FF2B5EF4-FFF2-40B4-BE49-F238E27FC236}">
                <a16:creationId xmlns:a16="http://schemas.microsoft.com/office/drawing/2014/main" id="{7AA481E8-ECBC-1E15-E423-D68ACDCB2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656" y="304738"/>
            <a:ext cx="1724344" cy="202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412438"/>
      </p:ext>
    </p:extLst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89" y="1024878"/>
            <a:ext cx="18118009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Les enjeux de paix et de sécurité internationale du cyberespace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93325B9-0D73-9612-5D16-20378D080E5D}"/>
              </a:ext>
            </a:extLst>
          </p:cNvPr>
          <p:cNvSpPr txBox="1"/>
          <p:nvPr/>
        </p:nvSpPr>
        <p:spPr>
          <a:xfrm>
            <a:off x="3866387" y="4224109"/>
            <a:ext cx="16956026" cy="56323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FR" sz="6000" b="1" dirty="0">
                <a:solidFill>
                  <a:srgbClr val="4288C8"/>
                </a:solidFill>
                <a:latin typeface="Marianne" panose="02000000000000000000" pitchFamily="2" charset="0"/>
              </a:rPr>
              <a:t>Ne s’arrêtant pas aux frontières d’un seul Etat, le cyberespace est devenu le lieu de rapports de force entre États mais également entre États et acteurs non-étatiques (cybercriminels, terroristes, etc.) à l’échelle internationale.</a:t>
            </a:r>
          </a:p>
        </p:txBody>
      </p:sp>
      <p:pic>
        <p:nvPicPr>
          <p:cNvPr id="12" name="Image 11" descr="Une image contenant clipart, Graphique, conception, dessin&#10;&#10;Description générée automatiquement">
            <a:extLst>
              <a:ext uri="{FF2B5EF4-FFF2-40B4-BE49-F238E27FC236}">
                <a16:creationId xmlns:a16="http://schemas.microsoft.com/office/drawing/2014/main" id="{D5B1D705-1968-2E07-5846-166846B24B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190" y="933807"/>
            <a:ext cx="1092403" cy="108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889656"/>
      </p:ext>
    </p:extLst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89" y="1024878"/>
            <a:ext cx="18118009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Les enjeux de paix et de sécurité internationale du cyberespace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12" name="Image 11" descr="Une image contenant clipart, Graphique, conception, dessin&#10;&#10;Description générée automatiquement">
            <a:extLst>
              <a:ext uri="{FF2B5EF4-FFF2-40B4-BE49-F238E27FC236}">
                <a16:creationId xmlns:a16="http://schemas.microsoft.com/office/drawing/2014/main" id="{D5B1D705-1968-2E07-5846-166846B24B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190" y="933807"/>
            <a:ext cx="1092403" cy="108256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7810B2A-D6C4-BA3D-1C97-6D6C263528BC}"/>
              </a:ext>
            </a:extLst>
          </p:cNvPr>
          <p:cNvSpPr txBox="1"/>
          <p:nvPr/>
        </p:nvSpPr>
        <p:spPr>
          <a:xfrm>
            <a:off x="1262190" y="3328561"/>
            <a:ext cx="19583401" cy="8602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fr-FR" sz="4800" b="1" dirty="0">
                <a:solidFill>
                  <a:srgbClr val="233B7E"/>
                </a:solidFill>
                <a:latin typeface="Marianne" panose="02000000000000000000" pitchFamily="2" charset="0"/>
              </a:rPr>
              <a:t>Un risque de conflit exacerbé par deux facteurs aggravants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40EA7FE-7EA5-49BB-4D29-ED76964EF0DE}"/>
              </a:ext>
            </a:extLst>
          </p:cNvPr>
          <p:cNvSpPr txBox="1"/>
          <p:nvPr/>
        </p:nvSpPr>
        <p:spPr>
          <a:xfrm>
            <a:off x="3161427" y="5318550"/>
            <a:ext cx="18365945" cy="2123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4400" dirty="0">
                <a:solidFill>
                  <a:srgbClr val="233B7E"/>
                </a:solidFill>
                <a:latin typeface="Marianne" panose="02000000000000000000" pitchFamily="2" charset="0"/>
              </a:rPr>
              <a:t>La difficulté d’attribuer la source des cyberattaques, complexifiant la prise de décision politique, notamment face au risque d’agressions armées.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F4D63C4-4502-0A54-1A8B-7F3F41713D83}"/>
              </a:ext>
            </a:extLst>
          </p:cNvPr>
          <p:cNvSpPr txBox="1"/>
          <p:nvPr/>
        </p:nvSpPr>
        <p:spPr>
          <a:xfrm>
            <a:off x="3161427" y="8052371"/>
            <a:ext cx="18365945" cy="1446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4400" dirty="0">
                <a:solidFill>
                  <a:srgbClr val="233B7E"/>
                </a:solidFill>
                <a:latin typeface="Marianne" panose="02000000000000000000" pitchFamily="2" charset="0"/>
              </a:rPr>
              <a:t>Le risque de prolifération des armes cyber offensives, plus faciles à dupliquer et à diffuser que des armes conventionnelles.</a:t>
            </a:r>
          </a:p>
        </p:txBody>
      </p:sp>
      <p:pic>
        <p:nvPicPr>
          <p:cNvPr id="8" name="Graphique 7" descr="Badge 1 avec un remplissage uni">
            <a:extLst>
              <a:ext uri="{FF2B5EF4-FFF2-40B4-BE49-F238E27FC236}">
                <a16:creationId xmlns:a16="http://schemas.microsoft.com/office/drawing/2014/main" id="{560D6B6C-BF25-EB5A-8D7F-A0BF3B5D99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62190" y="5318550"/>
            <a:ext cx="1440000" cy="1440000"/>
          </a:xfrm>
          <a:prstGeom prst="rect">
            <a:avLst/>
          </a:prstGeom>
        </p:spPr>
      </p:pic>
      <p:pic>
        <p:nvPicPr>
          <p:cNvPr id="9" name="Graphique 8" descr="Badge avec un remplissage uni">
            <a:extLst>
              <a:ext uri="{FF2B5EF4-FFF2-40B4-BE49-F238E27FC236}">
                <a16:creationId xmlns:a16="http://schemas.microsoft.com/office/drawing/2014/main" id="{9F09E6E8-160A-C044-4662-E322469B39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62190" y="7982721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85383"/>
      </p:ext>
    </p:extLst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89" y="1024878"/>
            <a:ext cx="18118009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Les enjeux de paix et de sécurité internationale du cyberespace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12" name="Image 11" descr="Une image contenant clipart, Graphique, conception, dessin&#10;&#10;Description générée automatiquement">
            <a:extLst>
              <a:ext uri="{FF2B5EF4-FFF2-40B4-BE49-F238E27FC236}">
                <a16:creationId xmlns:a16="http://schemas.microsoft.com/office/drawing/2014/main" id="{D5B1D705-1968-2E07-5846-166846B24B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190" y="933807"/>
            <a:ext cx="1092403" cy="108256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7810B2A-D6C4-BA3D-1C97-6D6C263528BC}"/>
              </a:ext>
            </a:extLst>
          </p:cNvPr>
          <p:cNvSpPr txBox="1"/>
          <p:nvPr/>
        </p:nvSpPr>
        <p:spPr>
          <a:xfrm>
            <a:off x="1262190" y="3328561"/>
            <a:ext cx="21293010" cy="1702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fr-FR" sz="4800" b="1" dirty="0">
                <a:solidFill>
                  <a:srgbClr val="233B7E"/>
                </a:solidFill>
                <a:latin typeface="Marianne" panose="02000000000000000000" pitchFamily="2" charset="0"/>
              </a:rPr>
              <a:t>Les « mesures de renforcement de la confiance » permettent de diminuer le risque de conflits et d’escalade non contrôlée entre Etats.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40EA7FE-7EA5-49BB-4D29-ED76964EF0DE}"/>
              </a:ext>
            </a:extLst>
          </p:cNvPr>
          <p:cNvSpPr txBox="1"/>
          <p:nvPr/>
        </p:nvSpPr>
        <p:spPr>
          <a:xfrm>
            <a:off x="3161425" y="5717767"/>
            <a:ext cx="18809575" cy="2123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4400" b="1" dirty="0">
                <a:solidFill>
                  <a:srgbClr val="233B7E"/>
                </a:solidFill>
                <a:latin typeface="Marianne" panose="02000000000000000000" pitchFamily="2" charset="0"/>
              </a:rPr>
              <a:t>Les mesures de transparence </a:t>
            </a:r>
            <a:r>
              <a:rPr lang="fr-FR" sz="4400" dirty="0">
                <a:solidFill>
                  <a:srgbClr val="233B7E"/>
                </a:solidFill>
                <a:latin typeface="Marianne" panose="02000000000000000000" pitchFamily="2" charset="0"/>
              </a:rPr>
              <a:t>(partage d’information) afin de diminuer le risque de mauvaises interprétations des doctrines d’autres Etats.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F4D63C4-4502-0A54-1A8B-7F3F41713D83}"/>
              </a:ext>
            </a:extLst>
          </p:cNvPr>
          <p:cNvSpPr txBox="1"/>
          <p:nvPr/>
        </p:nvSpPr>
        <p:spPr>
          <a:xfrm>
            <a:off x="3161425" y="8143585"/>
            <a:ext cx="18365945" cy="1446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4400" b="1" dirty="0">
                <a:solidFill>
                  <a:srgbClr val="233B7E"/>
                </a:solidFill>
                <a:latin typeface="Marianne" panose="02000000000000000000" pitchFamily="2" charset="0"/>
              </a:rPr>
              <a:t>Les mesures de coopération</a:t>
            </a:r>
            <a:r>
              <a:rPr lang="fr-FR" sz="4400" dirty="0">
                <a:solidFill>
                  <a:srgbClr val="233B7E"/>
                </a:solidFill>
                <a:latin typeface="Marianne" panose="02000000000000000000" pitchFamily="2" charset="0"/>
              </a:rPr>
              <a:t>, visant à renforcer la bonne entente des Etats entre eux.</a:t>
            </a:r>
          </a:p>
        </p:txBody>
      </p:sp>
      <p:pic>
        <p:nvPicPr>
          <p:cNvPr id="8" name="Graphique 7" descr="Badge 1 avec un remplissage uni">
            <a:extLst>
              <a:ext uri="{FF2B5EF4-FFF2-40B4-BE49-F238E27FC236}">
                <a16:creationId xmlns:a16="http://schemas.microsoft.com/office/drawing/2014/main" id="{560D6B6C-BF25-EB5A-8D7F-A0BF3B5D99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62190" y="5657079"/>
            <a:ext cx="1440000" cy="1440000"/>
          </a:xfrm>
          <a:prstGeom prst="rect">
            <a:avLst/>
          </a:prstGeom>
        </p:spPr>
      </p:pic>
      <p:pic>
        <p:nvPicPr>
          <p:cNvPr id="9" name="Graphique 8" descr="Badge avec un remplissage uni">
            <a:extLst>
              <a:ext uri="{FF2B5EF4-FFF2-40B4-BE49-F238E27FC236}">
                <a16:creationId xmlns:a16="http://schemas.microsoft.com/office/drawing/2014/main" id="{9F09E6E8-160A-C044-4662-E322469B39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62190" y="8095425"/>
            <a:ext cx="1440000" cy="1440000"/>
          </a:xfrm>
          <a:prstGeom prst="rect">
            <a:avLst/>
          </a:prstGeom>
        </p:spPr>
      </p:pic>
      <p:pic>
        <p:nvPicPr>
          <p:cNvPr id="10" name="Graphique 9" descr="Badge 3 avec un remplissage uni">
            <a:extLst>
              <a:ext uri="{FF2B5EF4-FFF2-40B4-BE49-F238E27FC236}">
                <a16:creationId xmlns:a16="http://schemas.microsoft.com/office/drawing/2014/main" id="{0F649EC8-92F0-B009-C8C4-FF612B35E9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32171" y="9982068"/>
            <a:ext cx="1440000" cy="1440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3050D3E-E5CF-FF96-D301-3CBB9F09FF5F}"/>
              </a:ext>
            </a:extLst>
          </p:cNvPr>
          <p:cNvSpPr txBox="1"/>
          <p:nvPr/>
        </p:nvSpPr>
        <p:spPr>
          <a:xfrm>
            <a:off x="3161425" y="9993895"/>
            <a:ext cx="18365945" cy="2123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fr-FR" sz="4400" b="1" dirty="0">
                <a:solidFill>
                  <a:srgbClr val="233B7E"/>
                </a:solidFill>
                <a:latin typeface="Marianne" panose="02000000000000000000" pitchFamily="2" charset="0"/>
              </a:rPr>
              <a:t>Les mesures de stabilité</a:t>
            </a:r>
            <a:r>
              <a:rPr lang="fr-FR" sz="4400" dirty="0">
                <a:solidFill>
                  <a:srgbClr val="233B7E"/>
                </a:solidFill>
                <a:latin typeface="Marianne" panose="02000000000000000000" pitchFamily="2" charset="0"/>
              </a:rPr>
              <a:t>, visant à anticiper les risques de différend et faciliter le dialogue et la désescalade afin de réduire le risque de conflit.</a:t>
            </a:r>
          </a:p>
        </p:txBody>
      </p:sp>
    </p:spTree>
    <p:extLst>
      <p:ext uri="{BB962C8B-B14F-4D97-AF65-F5344CB8AC3E}">
        <p14:creationId xmlns:p14="http://schemas.microsoft.com/office/powerpoint/2010/main" val="1702445096"/>
      </p:ext>
    </p:extLst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114973D-D74C-0CEB-ABB6-4DE03F7C53D7}"/>
              </a:ext>
            </a:extLst>
          </p:cNvPr>
          <p:cNvSpPr/>
          <p:nvPr/>
        </p:nvSpPr>
        <p:spPr>
          <a:xfrm>
            <a:off x="0" y="5232400"/>
            <a:ext cx="19278600" cy="7812000"/>
          </a:xfrm>
          <a:prstGeom prst="rect">
            <a:avLst/>
          </a:prstGeom>
          <a:solidFill>
            <a:srgbClr val="4F89CA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89" y="1024878"/>
            <a:ext cx="18118009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Les enjeux de paix et de sécurité internationale du cyberespace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12" name="Image 11" descr="Une image contenant clipart, Graphique, conception, dessin&#10;&#10;Description générée automatiquement">
            <a:extLst>
              <a:ext uri="{FF2B5EF4-FFF2-40B4-BE49-F238E27FC236}">
                <a16:creationId xmlns:a16="http://schemas.microsoft.com/office/drawing/2014/main" id="{D5B1D705-1968-2E07-5846-166846B24B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190" y="933807"/>
            <a:ext cx="1092403" cy="108256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7810B2A-D6C4-BA3D-1C97-6D6C263528BC}"/>
              </a:ext>
            </a:extLst>
          </p:cNvPr>
          <p:cNvSpPr txBox="1"/>
          <p:nvPr/>
        </p:nvSpPr>
        <p:spPr>
          <a:xfrm>
            <a:off x="1262190" y="3328561"/>
            <a:ext cx="22029610" cy="8602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fr-FR" sz="4800" b="1" dirty="0">
                <a:solidFill>
                  <a:srgbClr val="233B7E"/>
                </a:solidFill>
                <a:latin typeface="Marianne" panose="02000000000000000000" pitchFamily="2" charset="0"/>
              </a:rPr>
              <a:t>Vers des règles pour préserver la sécurité et la stabilité du cyberespace ?</a:t>
            </a:r>
          </a:p>
        </p:txBody>
      </p:sp>
      <p:pic>
        <p:nvPicPr>
          <p:cNvPr id="17" name="Image 16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B61ED543-0A2F-62D8-4DD9-A14019163F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550" y="4640340"/>
            <a:ext cx="16487450" cy="907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665564"/>
      </p:ext>
    </p:extLst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E8D7D78-510E-63F4-0038-ADDC2E5F0E73}"/>
              </a:ext>
            </a:extLst>
          </p:cNvPr>
          <p:cNvSpPr/>
          <p:nvPr/>
        </p:nvSpPr>
        <p:spPr>
          <a:xfrm>
            <a:off x="0" y="1548000"/>
            <a:ext cx="24430392" cy="12168000"/>
          </a:xfrm>
          <a:prstGeom prst="rect">
            <a:avLst/>
          </a:prstGeom>
          <a:solidFill>
            <a:srgbClr val="EFA088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7" name="Image 6" descr="Une image contenant texte, Police, symbole, Graphique&#10;&#10;Description générée automatiquement">
            <a:extLst>
              <a:ext uri="{FF2B5EF4-FFF2-40B4-BE49-F238E27FC236}">
                <a16:creationId xmlns:a16="http://schemas.microsoft.com/office/drawing/2014/main" id="{7AA481E8-ECBC-1E15-E423-D68ACDCB2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656" y="304738"/>
            <a:ext cx="1724344" cy="202164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C40A781-6FA3-3F02-4F46-AB8722FE4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4356" y="3095869"/>
            <a:ext cx="6655288" cy="924972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722B030-F672-5C9C-B1E3-A04B7DCD3D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9656" y="205514"/>
            <a:ext cx="1724343" cy="222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778798"/>
      </p:ext>
    </p:extLst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89" y="1024878"/>
            <a:ext cx="18118009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Une brève histoire de la cybersécurité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6EF7F4B-D998-F1E6-9A89-E18B59FF4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171" y="962810"/>
            <a:ext cx="1082562" cy="1082562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0E624E7D-65C3-8203-F9B9-19BB50DCF968}"/>
              </a:ext>
            </a:extLst>
          </p:cNvPr>
          <p:cNvSpPr txBox="1"/>
          <p:nvPr/>
        </p:nvSpPr>
        <p:spPr>
          <a:xfrm>
            <a:off x="2826656" y="4219441"/>
            <a:ext cx="18134205" cy="5078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FR" sz="5400" dirty="0">
                <a:solidFill>
                  <a:srgbClr val="E35742"/>
                </a:solidFill>
                <a:effectLst/>
                <a:latin typeface="Marianne" panose="02000000000000000000" pitchFamily="2" charset="0"/>
              </a:rPr>
              <a:t>D’inventions majeures dans les années 50/60 dans le domaine de l’électronique (le transistor, le circuit intégré, le microprocesseur) à l’avènement des systèmes d’information et des réseaux puis d’internet, l’informatique n’a cessé de se développer et avec elle la sécurité des systèmes d’information.</a:t>
            </a:r>
          </a:p>
        </p:txBody>
      </p:sp>
    </p:spTree>
    <p:extLst>
      <p:ext uri="{BB962C8B-B14F-4D97-AF65-F5344CB8AC3E}">
        <p14:creationId xmlns:p14="http://schemas.microsoft.com/office/powerpoint/2010/main" val="395015566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5B3666C-202B-41DD-6884-0811640268F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598" y="936369"/>
            <a:ext cx="900000" cy="900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9C78197-451E-8C5C-D080-9503150B2135}"/>
              </a:ext>
            </a:extLst>
          </p:cNvPr>
          <p:cNvSpPr txBox="1"/>
          <p:nvPr/>
        </p:nvSpPr>
        <p:spPr>
          <a:xfrm>
            <a:off x="2633790" y="1024878"/>
            <a:ext cx="12197166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06450" indent="-806450" algn="l">
              <a:spcBef>
                <a:spcPts val="2400"/>
              </a:spcBef>
              <a:tabLst>
                <a:tab pos="876300" algn="l"/>
              </a:tabLst>
              <a:defRPr sz="4800">
                <a:solidFill>
                  <a:srgbClr val="000000"/>
                </a:solidFill>
                <a:latin typeface="Marianne-Regular"/>
                <a:ea typeface="Marianne-Regular"/>
                <a:cs typeface="Marianne-Regular"/>
                <a:sym typeface="Marianne-Regular"/>
              </a:defRPr>
            </a:pPr>
            <a:r>
              <a:rPr lang="fr-FR" sz="4000" dirty="0">
                <a:solidFill>
                  <a:schemeClr val="bg1">
                    <a:lumMod val="65000"/>
                  </a:schemeClr>
                </a:solidFill>
              </a:rPr>
              <a:t>Le cyberespace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C119B-F65A-169D-A4A5-F8FEB22DD203}"/>
              </a:ext>
            </a:extLst>
          </p:cNvPr>
          <p:cNvSpPr/>
          <p:nvPr/>
        </p:nvSpPr>
        <p:spPr>
          <a:xfrm>
            <a:off x="0" y="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2E48-934B-DD83-BAF7-042208905C5A}"/>
              </a:ext>
            </a:extLst>
          </p:cNvPr>
          <p:cNvSpPr/>
          <p:nvPr/>
        </p:nvSpPr>
        <p:spPr>
          <a:xfrm>
            <a:off x="152400" y="152400"/>
            <a:ext cx="24384000" cy="1863969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D6B1EF0-B7B3-BED2-9F01-76A1E9939248}"/>
              </a:ext>
            </a:extLst>
          </p:cNvPr>
          <p:cNvSpPr txBox="1"/>
          <p:nvPr/>
        </p:nvSpPr>
        <p:spPr>
          <a:xfrm>
            <a:off x="1231598" y="3550761"/>
            <a:ext cx="21311880" cy="75873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fr-FR" sz="5400" dirty="0">
                <a:solidFill>
                  <a:srgbClr val="233B7E"/>
                </a:solidFill>
                <a:effectLst/>
                <a:latin typeface="Marianne" panose="02000000000000000000" pitchFamily="2" charset="0"/>
              </a:rPr>
              <a:t>Le cyberespace ou l’espace numérique sont l’ensemble </a:t>
            </a:r>
          </a:p>
          <a:p>
            <a:pPr algn="l">
              <a:lnSpc>
                <a:spcPct val="114000"/>
              </a:lnSpc>
            </a:pPr>
            <a:endParaRPr lang="fr-FR" sz="5400" dirty="0">
              <a:solidFill>
                <a:srgbClr val="233B7E"/>
              </a:solidFill>
              <a:effectLst/>
              <a:latin typeface="Marianne" panose="02000000000000000000" pitchFamily="2" charset="0"/>
            </a:endParaRPr>
          </a:p>
          <a:p>
            <a:pPr marL="685800" indent="-685800" algn="l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fr-FR" sz="5400" dirty="0">
                <a:solidFill>
                  <a:srgbClr val="233B7E"/>
                </a:solidFill>
                <a:effectLst/>
                <a:latin typeface="Marianne" panose="02000000000000000000" pitchFamily="2" charset="0"/>
              </a:rPr>
              <a:t>des équipements (téléphones, ordinateurs, tablettes, etc.)</a:t>
            </a:r>
          </a:p>
          <a:p>
            <a:pPr marL="685800" indent="-685800" algn="l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fr-FR" sz="5400" dirty="0">
                <a:solidFill>
                  <a:srgbClr val="233B7E"/>
                </a:solidFill>
                <a:effectLst/>
                <a:latin typeface="Marianne" panose="02000000000000000000" pitchFamily="2" charset="0"/>
              </a:rPr>
              <a:t>des services et applications numériques,</a:t>
            </a:r>
          </a:p>
          <a:p>
            <a:pPr marL="685800" indent="-685800" algn="l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fr-FR" sz="5400" dirty="0">
                <a:solidFill>
                  <a:srgbClr val="233B7E"/>
                </a:solidFill>
                <a:effectLst/>
                <a:latin typeface="Marianne" panose="02000000000000000000" pitchFamily="2" charset="0"/>
              </a:rPr>
              <a:t>des infrastructures informatiques et des réseaux (dont internet)</a:t>
            </a:r>
          </a:p>
          <a:p>
            <a:pPr marL="685800" indent="-685800" algn="l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fr-FR" sz="5400" dirty="0">
              <a:solidFill>
                <a:srgbClr val="233B7E"/>
              </a:solidFill>
              <a:latin typeface="Marianne" panose="02000000000000000000" pitchFamily="2" charset="0"/>
            </a:endParaRPr>
          </a:p>
          <a:p>
            <a:pPr algn="l">
              <a:lnSpc>
                <a:spcPct val="114000"/>
              </a:lnSpc>
            </a:pPr>
            <a:r>
              <a:rPr lang="fr-FR" sz="5400" dirty="0">
                <a:solidFill>
                  <a:srgbClr val="233B7E"/>
                </a:solidFill>
                <a:effectLst/>
                <a:latin typeface="Marianne" panose="02000000000000000000" pitchFamily="2" charset="0"/>
              </a:rPr>
              <a:t>… existant à l’échelle mondiale !</a:t>
            </a:r>
          </a:p>
        </p:txBody>
      </p:sp>
    </p:spTree>
    <p:extLst>
      <p:ext uri="{BB962C8B-B14F-4D97-AF65-F5344CB8AC3E}">
        <p14:creationId xmlns:p14="http://schemas.microsoft.com/office/powerpoint/2010/main" val="360333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Override1.xml><?xml version="1.0" encoding="utf-8"?>
<a:themeOverride xmlns:a="http://schemas.openxmlformats.org/drawingml/2006/main">
  <a:clrScheme name="21_BasicWhite">
    <a:dk1>
      <a:srgbClr val="5E5E5E"/>
    </a:dk1>
    <a:lt1>
      <a:srgbClr val="FFFFFF"/>
    </a:lt1>
    <a:dk2>
      <a:srgbClr val="A7A7A7"/>
    </a:dk2>
    <a:lt2>
      <a:srgbClr val="535353"/>
    </a:lt2>
    <a:accent1>
      <a:srgbClr val="00A2FF"/>
    </a:accent1>
    <a:accent2>
      <a:srgbClr val="16E7CF"/>
    </a:accent2>
    <a:accent3>
      <a:srgbClr val="61D836"/>
    </a:accent3>
    <a:accent4>
      <a:srgbClr val="FFD932"/>
    </a:accent4>
    <a:accent5>
      <a:srgbClr val="FF644E"/>
    </a:accent5>
    <a:accent6>
      <a:srgbClr val="FF42A1"/>
    </a:accent6>
    <a:hlink>
      <a:srgbClr val="0000FF"/>
    </a:hlink>
    <a:folHlink>
      <a:srgbClr val="FF00FF"/>
    </a:folHlink>
  </a:clrScheme>
</a:themeOverride>
</file>

<file path=ppt/theme/themeOverride10.xml><?xml version="1.0" encoding="utf-8"?>
<a:themeOverride xmlns:a="http://schemas.openxmlformats.org/drawingml/2006/main">
  <a:clrScheme name="21_BasicWhite">
    <a:dk1>
      <a:srgbClr val="5E5E5E"/>
    </a:dk1>
    <a:lt1>
      <a:srgbClr val="FFFFFF"/>
    </a:lt1>
    <a:dk2>
      <a:srgbClr val="A7A7A7"/>
    </a:dk2>
    <a:lt2>
      <a:srgbClr val="535353"/>
    </a:lt2>
    <a:accent1>
      <a:srgbClr val="00A2FF"/>
    </a:accent1>
    <a:accent2>
      <a:srgbClr val="16E7CF"/>
    </a:accent2>
    <a:accent3>
      <a:srgbClr val="61D836"/>
    </a:accent3>
    <a:accent4>
      <a:srgbClr val="FFD932"/>
    </a:accent4>
    <a:accent5>
      <a:srgbClr val="FF644E"/>
    </a:accent5>
    <a:accent6>
      <a:srgbClr val="FF42A1"/>
    </a:accent6>
    <a:hlink>
      <a:srgbClr val="0000FF"/>
    </a:hlink>
    <a:folHlink>
      <a:srgbClr val="FF00FF"/>
    </a:folHlink>
  </a:clrScheme>
</a:themeOverride>
</file>

<file path=ppt/theme/themeOverride11.xml><?xml version="1.0" encoding="utf-8"?>
<a:themeOverride xmlns:a="http://schemas.openxmlformats.org/drawingml/2006/main">
  <a:clrScheme name="21_BasicWhite">
    <a:dk1>
      <a:srgbClr val="5E5E5E"/>
    </a:dk1>
    <a:lt1>
      <a:srgbClr val="FFFFFF"/>
    </a:lt1>
    <a:dk2>
      <a:srgbClr val="A7A7A7"/>
    </a:dk2>
    <a:lt2>
      <a:srgbClr val="535353"/>
    </a:lt2>
    <a:accent1>
      <a:srgbClr val="00A2FF"/>
    </a:accent1>
    <a:accent2>
      <a:srgbClr val="16E7CF"/>
    </a:accent2>
    <a:accent3>
      <a:srgbClr val="61D836"/>
    </a:accent3>
    <a:accent4>
      <a:srgbClr val="FFD932"/>
    </a:accent4>
    <a:accent5>
      <a:srgbClr val="FF644E"/>
    </a:accent5>
    <a:accent6>
      <a:srgbClr val="FF42A1"/>
    </a:accent6>
    <a:hlink>
      <a:srgbClr val="0000FF"/>
    </a:hlink>
    <a:folHlink>
      <a:srgbClr val="FF00FF"/>
    </a:folHlink>
  </a:clrScheme>
</a:themeOverride>
</file>

<file path=ppt/theme/themeOverride12.xml><?xml version="1.0" encoding="utf-8"?>
<a:themeOverride xmlns:a="http://schemas.openxmlformats.org/drawingml/2006/main">
  <a:clrScheme name="21_BasicWhite">
    <a:dk1>
      <a:srgbClr val="5E5E5E"/>
    </a:dk1>
    <a:lt1>
      <a:srgbClr val="FFFFFF"/>
    </a:lt1>
    <a:dk2>
      <a:srgbClr val="A7A7A7"/>
    </a:dk2>
    <a:lt2>
      <a:srgbClr val="535353"/>
    </a:lt2>
    <a:accent1>
      <a:srgbClr val="00A2FF"/>
    </a:accent1>
    <a:accent2>
      <a:srgbClr val="16E7CF"/>
    </a:accent2>
    <a:accent3>
      <a:srgbClr val="61D836"/>
    </a:accent3>
    <a:accent4>
      <a:srgbClr val="FFD932"/>
    </a:accent4>
    <a:accent5>
      <a:srgbClr val="FF644E"/>
    </a:accent5>
    <a:accent6>
      <a:srgbClr val="FF42A1"/>
    </a:accent6>
    <a:hlink>
      <a:srgbClr val="0000FF"/>
    </a:hlink>
    <a:folHlink>
      <a:srgbClr val="FF00FF"/>
    </a:folHlink>
  </a:clrScheme>
</a:themeOverride>
</file>

<file path=ppt/theme/themeOverride13.xml><?xml version="1.0" encoding="utf-8"?>
<a:themeOverride xmlns:a="http://schemas.openxmlformats.org/drawingml/2006/main">
  <a:clrScheme name="21_BasicWhite">
    <a:dk1>
      <a:srgbClr val="5E5E5E"/>
    </a:dk1>
    <a:lt1>
      <a:srgbClr val="FFFFFF"/>
    </a:lt1>
    <a:dk2>
      <a:srgbClr val="A7A7A7"/>
    </a:dk2>
    <a:lt2>
      <a:srgbClr val="535353"/>
    </a:lt2>
    <a:accent1>
      <a:srgbClr val="00A2FF"/>
    </a:accent1>
    <a:accent2>
      <a:srgbClr val="16E7CF"/>
    </a:accent2>
    <a:accent3>
      <a:srgbClr val="61D836"/>
    </a:accent3>
    <a:accent4>
      <a:srgbClr val="FFD932"/>
    </a:accent4>
    <a:accent5>
      <a:srgbClr val="FF644E"/>
    </a:accent5>
    <a:accent6>
      <a:srgbClr val="FF42A1"/>
    </a:accent6>
    <a:hlink>
      <a:srgbClr val="0000FF"/>
    </a:hlink>
    <a:folHlink>
      <a:srgbClr val="FF00FF"/>
    </a:folHlink>
  </a:clrScheme>
</a:themeOverride>
</file>

<file path=ppt/theme/themeOverride14.xml><?xml version="1.0" encoding="utf-8"?>
<a:themeOverride xmlns:a="http://schemas.openxmlformats.org/drawingml/2006/main">
  <a:clrScheme name="21_BasicWhite">
    <a:dk1>
      <a:srgbClr val="5E5E5E"/>
    </a:dk1>
    <a:lt1>
      <a:srgbClr val="FFFFFF"/>
    </a:lt1>
    <a:dk2>
      <a:srgbClr val="A7A7A7"/>
    </a:dk2>
    <a:lt2>
      <a:srgbClr val="535353"/>
    </a:lt2>
    <a:accent1>
      <a:srgbClr val="00A2FF"/>
    </a:accent1>
    <a:accent2>
      <a:srgbClr val="16E7CF"/>
    </a:accent2>
    <a:accent3>
      <a:srgbClr val="61D836"/>
    </a:accent3>
    <a:accent4>
      <a:srgbClr val="FFD932"/>
    </a:accent4>
    <a:accent5>
      <a:srgbClr val="FF644E"/>
    </a:accent5>
    <a:accent6>
      <a:srgbClr val="FF42A1"/>
    </a:accent6>
    <a:hlink>
      <a:srgbClr val="0000FF"/>
    </a:hlink>
    <a:folHlink>
      <a:srgbClr val="FF00FF"/>
    </a:folHlink>
  </a:clrScheme>
</a:themeOverride>
</file>

<file path=ppt/theme/themeOverride15.xml><?xml version="1.0" encoding="utf-8"?>
<a:themeOverride xmlns:a="http://schemas.openxmlformats.org/drawingml/2006/main">
  <a:clrScheme name="21_BasicWhite">
    <a:dk1>
      <a:srgbClr val="5E5E5E"/>
    </a:dk1>
    <a:lt1>
      <a:srgbClr val="FFFFFF"/>
    </a:lt1>
    <a:dk2>
      <a:srgbClr val="A7A7A7"/>
    </a:dk2>
    <a:lt2>
      <a:srgbClr val="535353"/>
    </a:lt2>
    <a:accent1>
      <a:srgbClr val="00A2FF"/>
    </a:accent1>
    <a:accent2>
      <a:srgbClr val="16E7CF"/>
    </a:accent2>
    <a:accent3>
      <a:srgbClr val="61D836"/>
    </a:accent3>
    <a:accent4>
      <a:srgbClr val="FFD932"/>
    </a:accent4>
    <a:accent5>
      <a:srgbClr val="FF644E"/>
    </a:accent5>
    <a:accent6>
      <a:srgbClr val="FF42A1"/>
    </a:accent6>
    <a:hlink>
      <a:srgbClr val="0000FF"/>
    </a:hlink>
    <a:folHlink>
      <a:srgbClr val="FF00FF"/>
    </a:folHlink>
  </a:clrScheme>
</a:themeOverride>
</file>

<file path=ppt/theme/themeOverride2.xml><?xml version="1.0" encoding="utf-8"?>
<a:themeOverride xmlns:a="http://schemas.openxmlformats.org/drawingml/2006/main">
  <a:clrScheme name="21_BasicWhite">
    <a:dk1>
      <a:srgbClr val="5E5E5E"/>
    </a:dk1>
    <a:lt1>
      <a:srgbClr val="FFFFFF"/>
    </a:lt1>
    <a:dk2>
      <a:srgbClr val="A7A7A7"/>
    </a:dk2>
    <a:lt2>
      <a:srgbClr val="535353"/>
    </a:lt2>
    <a:accent1>
      <a:srgbClr val="00A2FF"/>
    </a:accent1>
    <a:accent2>
      <a:srgbClr val="16E7CF"/>
    </a:accent2>
    <a:accent3>
      <a:srgbClr val="61D836"/>
    </a:accent3>
    <a:accent4>
      <a:srgbClr val="FFD932"/>
    </a:accent4>
    <a:accent5>
      <a:srgbClr val="FF644E"/>
    </a:accent5>
    <a:accent6>
      <a:srgbClr val="FF42A1"/>
    </a:accent6>
    <a:hlink>
      <a:srgbClr val="0000FF"/>
    </a:hlink>
    <a:folHlink>
      <a:srgbClr val="FF00FF"/>
    </a:folHlink>
  </a:clrScheme>
</a:themeOverride>
</file>

<file path=ppt/theme/themeOverride3.xml><?xml version="1.0" encoding="utf-8"?>
<a:themeOverride xmlns:a="http://schemas.openxmlformats.org/drawingml/2006/main">
  <a:clrScheme name="21_BasicWhite">
    <a:dk1>
      <a:srgbClr val="5E5E5E"/>
    </a:dk1>
    <a:lt1>
      <a:srgbClr val="FFFFFF"/>
    </a:lt1>
    <a:dk2>
      <a:srgbClr val="A7A7A7"/>
    </a:dk2>
    <a:lt2>
      <a:srgbClr val="535353"/>
    </a:lt2>
    <a:accent1>
      <a:srgbClr val="00A2FF"/>
    </a:accent1>
    <a:accent2>
      <a:srgbClr val="16E7CF"/>
    </a:accent2>
    <a:accent3>
      <a:srgbClr val="61D836"/>
    </a:accent3>
    <a:accent4>
      <a:srgbClr val="FFD932"/>
    </a:accent4>
    <a:accent5>
      <a:srgbClr val="FF644E"/>
    </a:accent5>
    <a:accent6>
      <a:srgbClr val="FF42A1"/>
    </a:accent6>
    <a:hlink>
      <a:srgbClr val="0000FF"/>
    </a:hlink>
    <a:folHlink>
      <a:srgbClr val="FF00FF"/>
    </a:folHlink>
  </a:clrScheme>
</a:themeOverride>
</file>

<file path=ppt/theme/themeOverride4.xml><?xml version="1.0" encoding="utf-8"?>
<a:themeOverride xmlns:a="http://schemas.openxmlformats.org/drawingml/2006/main">
  <a:clrScheme name="21_BasicWhite">
    <a:dk1>
      <a:srgbClr val="5E5E5E"/>
    </a:dk1>
    <a:lt1>
      <a:srgbClr val="FFFFFF"/>
    </a:lt1>
    <a:dk2>
      <a:srgbClr val="A7A7A7"/>
    </a:dk2>
    <a:lt2>
      <a:srgbClr val="535353"/>
    </a:lt2>
    <a:accent1>
      <a:srgbClr val="00A2FF"/>
    </a:accent1>
    <a:accent2>
      <a:srgbClr val="16E7CF"/>
    </a:accent2>
    <a:accent3>
      <a:srgbClr val="61D836"/>
    </a:accent3>
    <a:accent4>
      <a:srgbClr val="FFD932"/>
    </a:accent4>
    <a:accent5>
      <a:srgbClr val="FF644E"/>
    </a:accent5>
    <a:accent6>
      <a:srgbClr val="FF42A1"/>
    </a:accent6>
    <a:hlink>
      <a:srgbClr val="0000FF"/>
    </a:hlink>
    <a:folHlink>
      <a:srgbClr val="FF00FF"/>
    </a:folHlink>
  </a:clrScheme>
</a:themeOverride>
</file>

<file path=ppt/theme/themeOverride5.xml><?xml version="1.0" encoding="utf-8"?>
<a:themeOverride xmlns:a="http://schemas.openxmlformats.org/drawingml/2006/main">
  <a:clrScheme name="21_BasicWhite">
    <a:dk1>
      <a:srgbClr val="5E5E5E"/>
    </a:dk1>
    <a:lt1>
      <a:srgbClr val="FFFFFF"/>
    </a:lt1>
    <a:dk2>
      <a:srgbClr val="A7A7A7"/>
    </a:dk2>
    <a:lt2>
      <a:srgbClr val="535353"/>
    </a:lt2>
    <a:accent1>
      <a:srgbClr val="00A2FF"/>
    </a:accent1>
    <a:accent2>
      <a:srgbClr val="16E7CF"/>
    </a:accent2>
    <a:accent3>
      <a:srgbClr val="61D836"/>
    </a:accent3>
    <a:accent4>
      <a:srgbClr val="FFD932"/>
    </a:accent4>
    <a:accent5>
      <a:srgbClr val="FF644E"/>
    </a:accent5>
    <a:accent6>
      <a:srgbClr val="FF42A1"/>
    </a:accent6>
    <a:hlink>
      <a:srgbClr val="0000FF"/>
    </a:hlink>
    <a:folHlink>
      <a:srgbClr val="FF00FF"/>
    </a:folHlink>
  </a:clrScheme>
</a:themeOverride>
</file>

<file path=ppt/theme/themeOverride6.xml><?xml version="1.0" encoding="utf-8"?>
<a:themeOverride xmlns:a="http://schemas.openxmlformats.org/drawingml/2006/main">
  <a:clrScheme name="21_BasicWhite">
    <a:dk1>
      <a:srgbClr val="5E5E5E"/>
    </a:dk1>
    <a:lt1>
      <a:srgbClr val="FFFFFF"/>
    </a:lt1>
    <a:dk2>
      <a:srgbClr val="A7A7A7"/>
    </a:dk2>
    <a:lt2>
      <a:srgbClr val="535353"/>
    </a:lt2>
    <a:accent1>
      <a:srgbClr val="00A2FF"/>
    </a:accent1>
    <a:accent2>
      <a:srgbClr val="16E7CF"/>
    </a:accent2>
    <a:accent3>
      <a:srgbClr val="61D836"/>
    </a:accent3>
    <a:accent4>
      <a:srgbClr val="FFD932"/>
    </a:accent4>
    <a:accent5>
      <a:srgbClr val="FF644E"/>
    </a:accent5>
    <a:accent6>
      <a:srgbClr val="FF42A1"/>
    </a:accent6>
    <a:hlink>
      <a:srgbClr val="0000FF"/>
    </a:hlink>
    <a:folHlink>
      <a:srgbClr val="FF00FF"/>
    </a:folHlink>
  </a:clrScheme>
</a:themeOverride>
</file>

<file path=ppt/theme/themeOverride7.xml><?xml version="1.0" encoding="utf-8"?>
<a:themeOverride xmlns:a="http://schemas.openxmlformats.org/drawingml/2006/main">
  <a:clrScheme name="21_BasicWhite">
    <a:dk1>
      <a:srgbClr val="5E5E5E"/>
    </a:dk1>
    <a:lt1>
      <a:srgbClr val="FFFFFF"/>
    </a:lt1>
    <a:dk2>
      <a:srgbClr val="A7A7A7"/>
    </a:dk2>
    <a:lt2>
      <a:srgbClr val="535353"/>
    </a:lt2>
    <a:accent1>
      <a:srgbClr val="00A2FF"/>
    </a:accent1>
    <a:accent2>
      <a:srgbClr val="16E7CF"/>
    </a:accent2>
    <a:accent3>
      <a:srgbClr val="61D836"/>
    </a:accent3>
    <a:accent4>
      <a:srgbClr val="FFD932"/>
    </a:accent4>
    <a:accent5>
      <a:srgbClr val="FF644E"/>
    </a:accent5>
    <a:accent6>
      <a:srgbClr val="FF42A1"/>
    </a:accent6>
    <a:hlink>
      <a:srgbClr val="0000FF"/>
    </a:hlink>
    <a:folHlink>
      <a:srgbClr val="FF00FF"/>
    </a:folHlink>
  </a:clrScheme>
</a:themeOverride>
</file>

<file path=ppt/theme/themeOverride8.xml><?xml version="1.0" encoding="utf-8"?>
<a:themeOverride xmlns:a="http://schemas.openxmlformats.org/drawingml/2006/main">
  <a:clrScheme name="21_BasicWhite">
    <a:dk1>
      <a:srgbClr val="5E5E5E"/>
    </a:dk1>
    <a:lt1>
      <a:srgbClr val="FFFFFF"/>
    </a:lt1>
    <a:dk2>
      <a:srgbClr val="A7A7A7"/>
    </a:dk2>
    <a:lt2>
      <a:srgbClr val="535353"/>
    </a:lt2>
    <a:accent1>
      <a:srgbClr val="00A2FF"/>
    </a:accent1>
    <a:accent2>
      <a:srgbClr val="16E7CF"/>
    </a:accent2>
    <a:accent3>
      <a:srgbClr val="61D836"/>
    </a:accent3>
    <a:accent4>
      <a:srgbClr val="FFD932"/>
    </a:accent4>
    <a:accent5>
      <a:srgbClr val="FF644E"/>
    </a:accent5>
    <a:accent6>
      <a:srgbClr val="FF42A1"/>
    </a:accent6>
    <a:hlink>
      <a:srgbClr val="0000FF"/>
    </a:hlink>
    <a:folHlink>
      <a:srgbClr val="FF00FF"/>
    </a:folHlink>
  </a:clrScheme>
</a:themeOverride>
</file>

<file path=ppt/theme/themeOverride9.xml><?xml version="1.0" encoding="utf-8"?>
<a:themeOverride xmlns:a="http://schemas.openxmlformats.org/drawingml/2006/main">
  <a:clrScheme name="21_BasicWhite">
    <a:dk1>
      <a:srgbClr val="5E5E5E"/>
    </a:dk1>
    <a:lt1>
      <a:srgbClr val="FFFFFF"/>
    </a:lt1>
    <a:dk2>
      <a:srgbClr val="A7A7A7"/>
    </a:dk2>
    <a:lt2>
      <a:srgbClr val="535353"/>
    </a:lt2>
    <a:accent1>
      <a:srgbClr val="00A2FF"/>
    </a:accent1>
    <a:accent2>
      <a:srgbClr val="16E7CF"/>
    </a:accent2>
    <a:accent3>
      <a:srgbClr val="61D836"/>
    </a:accent3>
    <a:accent4>
      <a:srgbClr val="FFD932"/>
    </a:accent4>
    <a:accent5>
      <a:srgbClr val="FF644E"/>
    </a:accent5>
    <a:accent6>
      <a:srgbClr val="FF42A1"/>
    </a:accent6>
    <a:hlink>
      <a:srgbClr val="0000FF"/>
    </a:hlink>
    <a:folHlink>
      <a:srgbClr val="FF00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42635</TotalTime>
  <Words>2659</Words>
  <Application>Microsoft Office PowerPoint</Application>
  <PresentationFormat>Personnalisé</PresentationFormat>
  <Paragraphs>286</Paragraphs>
  <Slides>88</Slides>
  <Notes>4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88</vt:i4>
      </vt:variant>
    </vt:vector>
  </HeadingPairs>
  <TitlesOfParts>
    <vt:vector size="89" baseType="lpstr">
      <vt:lpstr>21_BasicWhite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Delphine NUNEZ</cp:lastModifiedBy>
  <cp:revision>55</cp:revision>
  <dcterms:modified xsi:type="dcterms:W3CDTF">2023-11-29T11:00:18Z</dcterms:modified>
</cp:coreProperties>
</file>